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2" r:id="rId5"/>
    <p:sldMasterId id="2147483687" r:id="rId6"/>
    <p:sldMasterId id="2147483693" r:id="rId7"/>
  </p:sldMasterIdLst>
  <p:notesMasterIdLst>
    <p:notesMasterId r:id="rId50"/>
  </p:notesMasterIdLst>
  <p:handoutMasterIdLst>
    <p:handoutMasterId r:id="rId51"/>
  </p:handoutMasterIdLst>
  <p:sldIdLst>
    <p:sldId id="257" r:id="rId8"/>
    <p:sldId id="260" r:id="rId9"/>
    <p:sldId id="366" r:id="rId10"/>
    <p:sldId id="391" r:id="rId11"/>
    <p:sldId id="394" r:id="rId12"/>
    <p:sldId id="410" r:id="rId13"/>
    <p:sldId id="411" r:id="rId14"/>
    <p:sldId id="412" r:id="rId15"/>
    <p:sldId id="437" r:id="rId16"/>
    <p:sldId id="438" r:id="rId17"/>
    <p:sldId id="439" r:id="rId18"/>
    <p:sldId id="440" r:id="rId19"/>
    <p:sldId id="441" r:id="rId20"/>
    <p:sldId id="442" r:id="rId21"/>
    <p:sldId id="443" r:id="rId22"/>
    <p:sldId id="444" r:id="rId23"/>
    <p:sldId id="446" r:id="rId24"/>
    <p:sldId id="447" r:id="rId25"/>
    <p:sldId id="448" r:id="rId26"/>
    <p:sldId id="311" r:id="rId27"/>
    <p:sldId id="372" r:id="rId28"/>
    <p:sldId id="321" r:id="rId29"/>
    <p:sldId id="432" r:id="rId30"/>
    <p:sldId id="365" r:id="rId31"/>
    <p:sldId id="428" r:id="rId32"/>
    <p:sldId id="389" r:id="rId33"/>
    <p:sldId id="388" r:id="rId34"/>
    <p:sldId id="433" r:id="rId35"/>
    <p:sldId id="434" r:id="rId36"/>
    <p:sldId id="387" r:id="rId37"/>
    <p:sldId id="370" r:id="rId38"/>
    <p:sldId id="429" r:id="rId39"/>
    <p:sldId id="430" r:id="rId40"/>
    <p:sldId id="436" r:id="rId41"/>
    <p:sldId id="426" r:id="rId42"/>
    <p:sldId id="395" r:id="rId43"/>
    <p:sldId id="409" r:id="rId44"/>
    <p:sldId id="407" r:id="rId45"/>
    <p:sldId id="398" r:id="rId46"/>
    <p:sldId id="320" r:id="rId47"/>
    <p:sldId id="318" r:id="rId48"/>
    <p:sldId id="271" r:id="rId49"/>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pos="2448">
          <p15:clr>
            <a:srgbClr val="A4A3A4"/>
          </p15:clr>
        </p15:guide>
        <p15:guide id="3"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 Grace" initials="LG" lastIdx="4" clrIdx="0">
    <p:extLst>
      <p:ext uri="{19B8F6BF-5375-455C-9EA6-DF929625EA0E}">
        <p15:presenceInfo xmlns:p15="http://schemas.microsoft.com/office/powerpoint/2012/main" userId="S-1-5-21-1971345664-1559653683-1850952788-222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9EF"/>
    <a:srgbClr val="DDDEE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2526" autoAdjust="0"/>
    <p:restoredTop sz="97467" autoAdjust="0"/>
  </p:normalViewPr>
  <p:slideViewPr>
    <p:cSldViewPr snapToGrid="0" snapToObjects="1">
      <p:cViewPr varScale="1">
        <p:scale>
          <a:sx n="78" d="100"/>
          <a:sy n="78" d="100"/>
        </p:scale>
        <p:origin x="3744" y="102"/>
      </p:cViewPr>
      <p:guideLst>
        <p:guide orient="horz" pos="3192"/>
        <p:guide pos="2448"/>
        <p:guide pos="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8" d="100"/>
          <a:sy n="78" d="100"/>
        </p:scale>
        <p:origin x="-35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0640CC-FF6F-4F37-AA9C-1DAD05118123}" type="datetimeFigureOut">
              <a:rPr lang="en-US" smtClean="0"/>
              <a:t>12/18/2018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25796B-3069-43E1-85D8-BAD2D169E7E2}" type="slidenum">
              <a:rPr lang="en-US" smtClean="0"/>
              <a:t>‹#›</a:t>
            </a:fld>
            <a:endParaRPr lang="en-US" dirty="0"/>
          </a:p>
        </p:txBody>
      </p:sp>
      <p:sp>
        <p:nvSpPr>
          <p:cNvPr id="6" name="fl"/>
          <p:cNvSpPr txBox="1"/>
          <p:nvPr/>
        </p:nvSpPr>
        <p:spPr>
          <a:xfrm>
            <a:off x="0" y="8950960"/>
            <a:ext cx="6858000" cy="223138"/>
          </a:xfrm>
          <a:prstGeom prst="rect">
            <a:avLst/>
          </a:prstGeom>
          <a:noFill/>
        </p:spPr>
        <p:txBody>
          <a:bodyPr vert="horz" rtlCol="0">
            <a:spAutoFit/>
          </a:bodyPr>
          <a:lstStyle/>
          <a:p>
            <a:endParaRPr lang="en-US" sz="850" b="1" dirty="0">
              <a:solidFill>
                <a:srgbClr val="7F7F7F"/>
              </a:solidFill>
              <a:latin typeface="museo sans for dell"/>
            </a:endParaRPr>
          </a:p>
        </p:txBody>
      </p:sp>
    </p:spTree>
    <p:extLst>
      <p:ext uri="{BB962C8B-B14F-4D97-AF65-F5344CB8AC3E}">
        <p14:creationId xmlns:p14="http://schemas.microsoft.com/office/powerpoint/2010/main" val="156543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C350E-7968-4106-B0A7-6312C91C3EF2}" type="datetimeFigureOut">
              <a:rPr lang="en-US" smtClean="0"/>
              <a:t>12/18/2018</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46C28-3FAF-4D93-B77F-A1A5A1B78E56}" type="slidenum">
              <a:rPr lang="en-US" smtClean="0"/>
              <a:t>‹#›</a:t>
            </a:fld>
            <a:endParaRPr lang="en-US" dirty="0"/>
          </a:p>
        </p:txBody>
      </p:sp>
      <p:sp>
        <p:nvSpPr>
          <p:cNvPr id="8" name="fl"/>
          <p:cNvSpPr txBox="1"/>
          <p:nvPr/>
        </p:nvSpPr>
        <p:spPr>
          <a:xfrm>
            <a:off x="0" y="8950960"/>
            <a:ext cx="6858000" cy="223138"/>
          </a:xfrm>
          <a:prstGeom prst="rect">
            <a:avLst/>
          </a:prstGeom>
          <a:noFill/>
        </p:spPr>
        <p:txBody>
          <a:bodyPr vert="horz" rtlCol="0">
            <a:spAutoFit/>
          </a:bodyPr>
          <a:lstStyle/>
          <a:p>
            <a:pPr algn="l"/>
            <a:endParaRPr lang="en-US" sz="850" b="1" i="0" u="none" baseline="0" dirty="0">
              <a:solidFill>
                <a:srgbClr val="7F7F7F"/>
              </a:solidFill>
              <a:latin typeface="museo sans for dell"/>
            </a:endParaRPr>
          </a:p>
        </p:txBody>
      </p:sp>
    </p:spTree>
    <p:extLst>
      <p:ext uri="{BB962C8B-B14F-4D97-AF65-F5344CB8AC3E}">
        <p14:creationId xmlns:p14="http://schemas.microsoft.com/office/powerpoint/2010/main" val="143222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April 18, 2017</a:t>
            </a:r>
          </a:p>
        </p:txBody>
      </p:sp>
      <p:sp>
        <p:nvSpPr>
          <p:cNvPr id="4" name="Slide Number Placeholder 3"/>
          <p:cNvSpPr>
            <a:spLocks noGrp="1"/>
          </p:cNvSpPr>
          <p:nvPr>
            <p:ph type="sldNum" sz="quarter" idx="10"/>
          </p:nvPr>
        </p:nvSpPr>
        <p:spPr/>
        <p:txBody>
          <a:bodyPr/>
          <a:lstStyle/>
          <a:p>
            <a:fld id="{D3A46C28-3FAF-4D93-B77F-A1A5A1B78E56}" type="slidenum">
              <a:rPr lang="en-US" smtClean="0"/>
              <a:t>1</a:t>
            </a:fld>
            <a:endParaRPr lang="en-US" dirty="0"/>
          </a:p>
        </p:txBody>
      </p:sp>
    </p:spTree>
    <p:extLst>
      <p:ext uri="{BB962C8B-B14F-4D97-AF65-F5344CB8AC3E}">
        <p14:creationId xmlns:p14="http://schemas.microsoft.com/office/powerpoint/2010/main" val="48232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698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54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12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82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072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69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35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5056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163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20</a:t>
            </a:fld>
            <a:endParaRPr lang="en-US" dirty="0"/>
          </a:p>
        </p:txBody>
      </p:sp>
    </p:spTree>
    <p:extLst>
      <p:ext uri="{BB962C8B-B14F-4D97-AF65-F5344CB8AC3E}">
        <p14:creationId xmlns:p14="http://schemas.microsoft.com/office/powerpoint/2010/main" val="262549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a:t>
            </a:fld>
            <a:endParaRPr lang="en-US" dirty="0"/>
          </a:p>
        </p:txBody>
      </p:sp>
    </p:spTree>
    <p:extLst>
      <p:ext uri="{BB962C8B-B14F-4D97-AF65-F5344CB8AC3E}">
        <p14:creationId xmlns:p14="http://schemas.microsoft.com/office/powerpoint/2010/main" val="398330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21</a:t>
            </a:fld>
            <a:endParaRPr lang="en-US" dirty="0"/>
          </a:p>
        </p:txBody>
      </p:sp>
    </p:spTree>
    <p:extLst>
      <p:ext uri="{BB962C8B-B14F-4D97-AF65-F5344CB8AC3E}">
        <p14:creationId xmlns:p14="http://schemas.microsoft.com/office/powerpoint/2010/main" val="17569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22</a:t>
            </a:fld>
            <a:endParaRPr lang="en-US" dirty="0"/>
          </a:p>
        </p:txBody>
      </p:sp>
    </p:spTree>
    <p:extLst>
      <p:ext uri="{BB962C8B-B14F-4D97-AF65-F5344CB8AC3E}">
        <p14:creationId xmlns:p14="http://schemas.microsoft.com/office/powerpoint/2010/main" val="425788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23</a:t>
            </a:fld>
            <a:endParaRPr lang="en-US" dirty="0"/>
          </a:p>
        </p:txBody>
      </p:sp>
    </p:spTree>
    <p:extLst>
      <p:ext uri="{BB962C8B-B14F-4D97-AF65-F5344CB8AC3E}">
        <p14:creationId xmlns:p14="http://schemas.microsoft.com/office/powerpoint/2010/main" val="304876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24</a:t>
            </a:fld>
            <a:endParaRPr lang="en-US" dirty="0"/>
          </a:p>
        </p:txBody>
      </p:sp>
    </p:spTree>
    <p:extLst>
      <p:ext uri="{BB962C8B-B14F-4D97-AF65-F5344CB8AC3E}">
        <p14:creationId xmlns:p14="http://schemas.microsoft.com/office/powerpoint/2010/main" val="296035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25</a:t>
            </a:fld>
            <a:endParaRPr lang="en-US" dirty="0"/>
          </a:p>
        </p:txBody>
      </p:sp>
    </p:spTree>
    <p:extLst>
      <p:ext uri="{BB962C8B-B14F-4D97-AF65-F5344CB8AC3E}">
        <p14:creationId xmlns:p14="http://schemas.microsoft.com/office/powerpoint/2010/main" val="1635582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26</a:t>
            </a:fld>
            <a:endParaRPr lang="en-US" dirty="0"/>
          </a:p>
        </p:txBody>
      </p:sp>
    </p:spTree>
    <p:extLst>
      <p:ext uri="{BB962C8B-B14F-4D97-AF65-F5344CB8AC3E}">
        <p14:creationId xmlns:p14="http://schemas.microsoft.com/office/powerpoint/2010/main" val="2347110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27</a:t>
            </a:fld>
            <a:endParaRPr lang="en-US" dirty="0"/>
          </a:p>
        </p:txBody>
      </p:sp>
    </p:spTree>
    <p:extLst>
      <p:ext uri="{BB962C8B-B14F-4D97-AF65-F5344CB8AC3E}">
        <p14:creationId xmlns:p14="http://schemas.microsoft.com/office/powerpoint/2010/main" val="285003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28</a:t>
            </a:fld>
            <a:endParaRPr lang="en-US" dirty="0"/>
          </a:p>
        </p:txBody>
      </p:sp>
    </p:spTree>
    <p:extLst>
      <p:ext uri="{BB962C8B-B14F-4D97-AF65-F5344CB8AC3E}">
        <p14:creationId xmlns:p14="http://schemas.microsoft.com/office/powerpoint/2010/main" val="406007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29</a:t>
            </a:fld>
            <a:endParaRPr lang="en-US" dirty="0"/>
          </a:p>
        </p:txBody>
      </p:sp>
    </p:spTree>
    <p:extLst>
      <p:ext uri="{BB962C8B-B14F-4D97-AF65-F5344CB8AC3E}">
        <p14:creationId xmlns:p14="http://schemas.microsoft.com/office/powerpoint/2010/main" val="64015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30</a:t>
            </a:fld>
            <a:endParaRPr lang="en-US" dirty="0"/>
          </a:p>
        </p:txBody>
      </p:sp>
    </p:spTree>
    <p:extLst>
      <p:ext uri="{BB962C8B-B14F-4D97-AF65-F5344CB8AC3E}">
        <p14:creationId xmlns:p14="http://schemas.microsoft.com/office/powerpoint/2010/main" val="84677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4</a:t>
            </a:fld>
            <a:endParaRPr lang="en-US" dirty="0"/>
          </a:p>
        </p:txBody>
      </p:sp>
    </p:spTree>
    <p:extLst>
      <p:ext uri="{BB962C8B-B14F-4D97-AF65-F5344CB8AC3E}">
        <p14:creationId xmlns:p14="http://schemas.microsoft.com/office/powerpoint/2010/main" val="2033815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31</a:t>
            </a:fld>
            <a:endParaRPr lang="en-US" dirty="0"/>
          </a:p>
        </p:txBody>
      </p:sp>
    </p:spTree>
    <p:extLst>
      <p:ext uri="{BB962C8B-B14F-4D97-AF65-F5344CB8AC3E}">
        <p14:creationId xmlns:p14="http://schemas.microsoft.com/office/powerpoint/2010/main" val="2604019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32</a:t>
            </a:fld>
            <a:endParaRPr lang="en-US" dirty="0"/>
          </a:p>
        </p:txBody>
      </p:sp>
    </p:spTree>
    <p:extLst>
      <p:ext uri="{BB962C8B-B14F-4D97-AF65-F5344CB8AC3E}">
        <p14:creationId xmlns:p14="http://schemas.microsoft.com/office/powerpoint/2010/main" val="2159043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33</a:t>
            </a:fld>
            <a:endParaRPr lang="en-US" dirty="0"/>
          </a:p>
        </p:txBody>
      </p:sp>
    </p:spTree>
    <p:extLst>
      <p:ext uri="{BB962C8B-B14F-4D97-AF65-F5344CB8AC3E}">
        <p14:creationId xmlns:p14="http://schemas.microsoft.com/office/powerpoint/2010/main" val="2450878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34</a:t>
            </a:fld>
            <a:endParaRPr lang="en-US" dirty="0"/>
          </a:p>
        </p:txBody>
      </p:sp>
    </p:spTree>
    <p:extLst>
      <p:ext uri="{BB962C8B-B14F-4D97-AF65-F5344CB8AC3E}">
        <p14:creationId xmlns:p14="http://schemas.microsoft.com/office/powerpoint/2010/main" val="1849683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35</a:t>
            </a:fld>
            <a:endParaRPr lang="en-US" dirty="0"/>
          </a:p>
        </p:txBody>
      </p:sp>
    </p:spTree>
    <p:extLst>
      <p:ext uri="{BB962C8B-B14F-4D97-AF65-F5344CB8AC3E}">
        <p14:creationId xmlns:p14="http://schemas.microsoft.com/office/powerpoint/2010/main" val="81027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5</a:t>
            </a:fld>
            <a:endParaRPr lang="en-US" dirty="0"/>
          </a:p>
        </p:txBody>
      </p:sp>
    </p:spTree>
    <p:extLst>
      <p:ext uri="{BB962C8B-B14F-4D97-AF65-F5344CB8AC3E}">
        <p14:creationId xmlns:p14="http://schemas.microsoft.com/office/powerpoint/2010/main" val="291628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6</a:t>
            </a:fld>
            <a:endParaRPr lang="en-US" dirty="0"/>
          </a:p>
        </p:txBody>
      </p:sp>
    </p:spTree>
    <p:extLst>
      <p:ext uri="{BB962C8B-B14F-4D97-AF65-F5344CB8AC3E}">
        <p14:creationId xmlns:p14="http://schemas.microsoft.com/office/powerpoint/2010/main" val="90534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7</a:t>
            </a:fld>
            <a:endParaRPr lang="en-US" dirty="0"/>
          </a:p>
        </p:txBody>
      </p:sp>
    </p:spTree>
    <p:extLst>
      <p:ext uri="{BB962C8B-B14F-4D97-AF65-F5344CB8AC3E}">
        <p14:creationId xmlns:p14="http://schemas.microsoft.com/office/powerpoint/2010/main" val="202864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46C28-3FAF-4D93-B77F-A1A5A1B78E56}" type="slidenum">
              <a:rPr lang="en-US" smtClean="0"/>
              <a:t>8</a:t>
            </a:fld>
            <a:endParaRPr lang="en-US" dirty="0"/>
          </a:p>
        </p:txBody>
      </p:sp>
    </p:spTree>
    <p:extLst>
      <p:ext uri="{BB962C8B-B14F-4D97-AF65-F5344CB8AC3E}">
        <p14:creationId xmlns:p14="http://schemas.microsoft.com/office/powerpoint/2010/main" val="94886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5516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748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127473" y="3996027"/>
            <a:ext cx="3292475" cy="2344737"/>
          </a:xfrm>
          <a:prstGeom prst="rect">
            <a:avLst/>
          </a:prstGeom>
        </p:spPr>
        <p:txBody>
          <a:bodyPr/>
          <a:lstStyle/>
          <a:p>
            <a:endParaRPr lang="en-US" dirty="0"/>
          </a:p>
        </p:txBody>
      </p:sp>
    </p:spTree>
    <p:extLst>
      <p:ext uri="{BB962C8B-B14F-4D97-AF65-F5344CB8AC3E}">
        <p14:creationId xmlns:p14="http://schemas.microsoft.com/office/powerpoint/2010/main" val="617311533"/>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sp>
        <p:nvSpPr>
          <p:cNvPr id="6" name="Title 3"/>
          <p:cNvSpPr>
            <a:spLocks noGrp="1"/>
          </p:cNvSpPr>
          <p:nvPr>
            <p:ph type="title" hasCustomPrompt="1"/>
          </p:nvPr>
        </p:nvSpPr>
        <p:spPr>
          <a:xfrm>
            <a:off x="319430" y="788112"/>
            <a:ext cx="6179345" cy="268792"/>
          </a:xfrm>
        </p:spPr>
        <p:txBody>
          <a:bodyPr anchor="b" anchorCtr="0"/>
          <a:lstStyle>
            <a:lvl1pPr>
              <a:defRPr/>
            </a:lvl1pPr>
          </a:lstStyle>
          <a:p>
            <a:r>
              <a:rPr lang="en-US" sz="1941" dirty="0" smtClean="0"/>
              <a:t>Title</a:t>
            </a:r>
            <a:endParaRPr lang="en-US" sz="1941" dirty="0"/>
          </a:p>
        </p:txBody>
      </p:sp>
      <p:sp>
        <p:nvSpPr>
          <p:cNvPr id="2" name="TextBox 1"/>
          <p:cNvSpPr txBox="1"/>
          <p:nvPr userDrawn="1"/>
        </p:nvSpPr>
        <p:spPr>
          <a:xfrm>
            <a:off x="376809" y="9514866"/>
            <a:ext cx="404967" cy="258528"/>
          </a:xfrm>
          <a:prstGeom prst="rect">
            <a:avLst/>
          </a:prstGeom>
          <a:noFill/>
        </p:spPr>
        <p:txBody>
          <a:bodyPr wrap="square" rtlCol="0">
            <a:noAutofit/>
          </a:bodyPr>
          <a:lstStyle/>
          <a:p>
            <a:pPr>
              <a:lnSpc>
                <a:spcPct val="90000"/>
              </a:lnSpc>
              <a:spcAft>
                <a:spcPts val="582"/>
              </a:spcAft>
              <a:buClr>
                <a:srgbClr val="444444"/>
              </a:buClr>
            </a:pPr>
            <a:fld id="{C78759E0-E15A-4559-BBA6-3763FDD7D25F}" type="slidenum">
              <a:rPr lang="en-US" sz="970">
                <a:solidFill>
                  <a:srgbClr val="000000">
                    <a:lumMod val="50000"/>
                    <a:lumOff val="50000"/>
                  </a:srgbClr>
                </a:solidFill>
              </a:rPr>
              <a:pPr>
                <a:lnSpc>
                  <a:spcPct val="90000"/>
                </a:lnSpc>
                <a:spcAft>
                  <a:spcPts val="582"/>
                </a:spcAft>
                <a:buClr>
                  <a:srgbClr val="444444"/>
                </a:buClr>
              </a:pPr>
              <a:t>‹#›</a:t>
            </a:fld>
            <a:endParaRPr lang="en-US" sz="1165" dirty="0">
              <a:solidFill>
                <a:srgbClr val="000000">
                  <a:lumMod val="50000"/>
                  <a:lumOff val="50000"/>
                </a:srgbClr>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8"/>
            <a:ext cx="564178" cy="564176"/>
          </a:xfrm>
          <a:prstGeom prst="rect">
            <a:avLst/>
          </a:prstGeom>
        </p:spPr>
      </p:pic>
    </p:spTree>
    <p:extLst>
      <p:ext uri="{BB962C8B-B14F-4D97-AF65-F5344CB8AC3E}">
        <p14:creationId xmlns:p14="http://schemas.microsoft.com/office/powerpoint/2010/main" val="1424161637"/>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5" name="Group 4"/>
          <p:cNvGrpSpPr/>
          <p:nvPr userDrawn="1"/>
        </p:nvGrpSpPr>
        <p:grpSpPr>
          <a:xfrm>
            <a:off x="376809" y="9209218"/>
            <a:ext cx="6955307" cy="564176"/>
            <a:chOff x="376808" y="9209217"/>
            <a:chExt cx="6955307" cy="564176"/>
          </a:xfrm>
        </p:grpSpPr>
        <p:sp>
          <p:nvSpPr>
            <p:cNvPr id="6" name="TextBox 5"/>
            <p:cNvSpPr txBox="1"/>
            <p:nvPr userDrawn="1"/>
          </p:nvSpPr>
          <p:spPr>
            <a:xfrm>
              <a:off x="376808" y="9514865"/>
              <a:ext cx="404967" cy="258528"/>
            </a:xfrm>
            <a:prstGeom prst="rect">
              <a:avLst/>
            </a:prstGeom>
            <a:noFill/>
          </p:spPr>
          <p:txBody>
            <a:bodyPr wrap="square" rtlCol="0">
              <a:noAutofit/>
            </a:bodyPr>
            <a:lstStyle/>
            <a:p>
              <a:pPr>
                <a:lnSpc>
                  <a:spcPct val="90000"/>
                </a:lnSpc>
                <a:spcAft>
                  <a:spcPts val="582"/>
                </a:spcAft>
                <a:buClr>
                  <a:srgbClr val="444444"/>
                </a:buClr>
              </a:pPr>
              <a:fld id="{C78759E0-E15A-4559-BBA6-3763FDD7D25F}" type="slidenum">
                <a:rPr lang="en-US" sz="970">
                  <a:solidFill>
                    <a:srgbClr val="000000">
                      <a:lumMod val="50000"/>
                      <a:lumOff val="50000"/>
                    </a:srgbClr>
                  </a:solidFill>
                </a:rPr>
                <a:pPr>
                  <a:lnSpc>
                    <a:spcPct val="90000"/>
                  </a:lnSpc>
                  <a:spcAft>
                    <a:spcPts val="582"/>
                  </a:spcAft>
                  <a:buClr>
                    <a:srgbClr val="444444"/>
                  </a:buClr>
                </a:pPr>
                <a:t>‹#›</a:t>
              </a:fld>
              <a:endParaRPr lang="en-US" sz="1165" dirty="0">
                <a:solidFill>
                  <a:srgbClr val="000000">
                    <a:lumMod val="50000"/>
                    <a:lumOff val="50000"/>
                  </a:srgbClr>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7"/>
              <a:ext cx="564178" cy="564176"/>
            </a:xfrm>
            <a:prstGeom prst="rect">
              <a:avLst/>
            </a:prstGeom>
          </p:spPr>
        </p:pic>
      </p:grpSp>
    </p:spTree>
    <p:extLst>
      <p:ext uri="{BB962C8B-B14F-4D97-AF65-F5344CB8AC3E}">
        <p14:creationId xmlns:p14="http://schemas.microsoft.com/office/powerpoint/2010/main" val="952865325"/>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_Dell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5373"/>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67956" y="9282408"/>
            <a:ext cx="519729" cy="5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319430" y="697871"/>
            <a:ext cx="6179345" cy="268792"/>
          </a:xfrm>
        </p:spPr>
        <p:txBody>
          <a:bodyPr anchor="b" anchorCtr="0"/>
          <a:lstStyle/>
          <a:p>
            <a:r>
              <a:rPr lang="en-US" sz="1941" dirty="0" smtClean="0"/>
              <a:t>Table of contents</a:t>
            </a:r>
            <a:endParaRPr lang="en-US" sz="1941" dirty="0"/>
          </a:p>
        </p:txBody>
      </p:sp>
    </p:spTree>
    <p:extLst>
      <p:ext uri="{BB962C8B-B14F-4D97-AF65-F5344CB8AC3E}">
        <p14:creationId xmlns:p14="http://schemas.microsoft.com/office/powerpoint/2010/main" val="3593946480"/>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127475" y="3996028"/>
            <a:ext cx="3292475" cy="2344737"/>
          </a:xfrm>
          <a:prstGeom prst="rect">
            <a:avLst/>
          </a:prstGeom>
        </p:spPr>
        <p:txBody>
          <a:bodyPr/>
          <a:lstStyle/>
          <a:p>
            <a:endParaRPr lang="en-US" dirty="0"/>
          </a:p>
        </p:txBody>
      </p:sp>
    </p:spTree>
    <p:extLst>
      <p:ext uri="{BB962C8B-B14F-4D97-AF65-F5344CB8AC3E}">
        <p14:creationId xmlns:p14="http://schemas.microsoft.com/office/powerpoint/2010/main" val="2918790540"/>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sp>
        <p:nvSpPr>
          <p:cNvPr id="6" name="Title 3"/>
          <p:cNvSpPr>
            <a:spLocks noGrp="1"/>
          </p:cNvSpPr>
          <p:nvPr>
            <p:ph type="title" hasCustomPrompt="1"/>
          </p:nvPr>
        </p:nvSpPr>
        <p:spPr>
          <a:xfrm>
            <a:off x="319430" y="788112"/>
            <a:ext cx="6179345" cy="268792"/>
          </a:xfrm>
        </p:spPr>
        <p:txBody>
          <a:bodyPr anchor="b" anchorCtr="0"/>
          <a:lstStyle>
            <a:lvl1pPr>
              <a:defRPr/>
            </a:lvl1pPr>
          </a:lstStyle>
          <a:p>
            <a:r>
              <a:rPr lang="en-US" sz="1941" dirty="0" smtClean="0"/>
              <a:t>Title</a:t>
            </a:r>
            <a:endParaRPr lang="en-US" sz="1941" dirty="0"/>
          </a:p>
        </p:txBody>
      </p:sp>
      <p:sp>
        <p:nvSpPr>
          <p:cNvPr id="2" name="TextBox 1"/>
          <p:cNvSpPr txBox="1"/>
          <p:nvPr userDrawn="1"/>
        </p:nvSpPr>
        <p:spPr>
          <a:xfrm>
            <a:off x="376809" y="9514866"/>
            <a:ext cx="404967" cy="258528"/>
          </a:xfrm>
          <a:prstGeom prst="rect">
            <a:avLst/>
          </a:prstGeom>
          <a:noFill/>
        </p:spPr>
        <p:txBody>
          <a:bodyPr wrap="square" rtlCol="0">
            <a:noAutofit/>
          </a:bodyPr>
          <a:lstStyle/>
          <a:p>
            <a:pPr>
              <a:lnSpc>
                <a:spcPct val="90000"/>
              </a:lnSpc>
              <a:spcAft>
                <a:spcPts val="582"/>
              </a:spcAft>
              <a:buClr>
                <a:srgbClr val="444444"/>
              </a:buClr>
            </a:pPr>
            <a:fld id="{C78759E0-E15A-4559-BBA6-3763FDD7D25F}" type="slidenum">
              <a:rPr lang="en-US" sz="970">
                <a:solidFill>
                  <a:srgbClr val="000000">
                    <a:lumMod val="50000"/>
                    <a:lumOff val="50000"/>
                  </a:srgbClr>
                </a:solidFill>
              </a:rPr>
              <a:pPr>
                <a:lnSpc>
                  <a:spcPct val="90000"/>
                </a:lnSpc>
                <a:spcAft>
                  <a:spcPts val="582"/>
                </a:spcAft>
                <a:buClr>
                  <a:srgbClr val="444444"/>
                </a:buClr>
              </a:pPr>
              <a:t>‹#›</a:t>
            </a:fld>
            <a:endParaRPr lang="en-US" sz="1165" dirty="0">
              <a:solidFill>
                <a:srgbClr val="000000">
                  <a:lumMod val="50000"/>
                  <a:lumOff val="50000"/>
                </a:srgbClr>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8"/>
            <a:ext cx="564178" cy="564176"/>
          </a:xfrm>
          <a:prstGeom prst="rect">
            <a:avLst/>
          </a:prstGeom>
        </p:spPr>
      </p:pic>
    </p:spTree>
    <p:extLst>
      <p:ext uri="{BB962C8B-B14F-4D97-AF65-F5344CB8AC3E}">
        <p14:creationId xmlns:p14="http://schemas.microsoft.com/office/powerpoint/2010/main" val="3251058228"/>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5" name="Group 4"/>
          <p:cNvGrpSpPr/>
          <p:nvPr userDrawn="1"/>
        </p:nvGrpSpPr>
        <p:grpSpPr>
          <a:xfrm>
            <a:off x="376809" y="9209218"/>
            <a:ext cx="6955307" cy="564176"/>
            <a:chOff x="376808" y="9209217"/>
            <a:chExt cx="6955307" cy="564176"/>
          </a:xfrm>
        </p:grpSpPr>
        <p:sp>
          <p:nvSpPr>
            <p:cNvPr id="6" name="TextBox 5"/>
            <p:cNvSpPr txBox="1"/>
            <p:nvPr userDrawn="1"/>
          </p:nvSpPr>
          <p:spPr>
            <a:xfrm>
              <a:off x="376808" y="9514865"/>
              <a:ext cx="404967" cy="258528"/>
            </a:xfrm>
            <a:prstGeom prst="rect">
              <a:avLst/>
            </a:prstGeom>
            <a:noFill/>
          </p:spPr>
          <p:txBody>
            <a:bodyPr wrap="square" rtlCol="0">
              <a:noAutofit/>
            </a:bodyPr>
            <a:lstStyle/>
            <a:p>
              <a:pPr>
                <a:lnSpc>
                  <a:spcPct val="90000"/>
                </a:lnSpc>
                <a:spcAft>
                  <a:spcPts val="582"/>
                </a:spcAft>
                <a:buClr>
                  <a:srgbClr val="444444"/>
                </a:buClr>
              </a:pPr>
              <a:fld id="{C78759E0-E15A-4559-BBA6-3763FDD7D25F}" type="slidenum">
                <a:rPr lang="en-US" sz="970">
                  <a:solidFill>
                    <a:srgbClr val="000000">
                      <a:lumMod val="50000"/>
                      <a:lumOff val="50000"/>
                    </a:srgbClr>
                  </a:solidFill>
                </a:rPr>
                <a:pPr>
                  <a:lnSpc>
                    <a:spcPct val="90000"/>
                  </a:lnSpc>
                  <a:spcAft>
                    <a:spcPts val="582"/>
                  </a:spcAft>
                  <a:buClr>
                    <a:srgbClr val="444444"/>
                  </a:buClr>
                </a:pPr>
                <a:t>‹#›</a:t>
              </a:fld>
              <a:endParaRPr lang="en-US" sz="1165" dirty="0">
                <a:solidFill>
                  <a:srgbClr val="000000">
                    <a:lumMod val="50000"/>
                    <a:lumOff val="50000"/>
                  </a:srgbClr>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7"/>
              <a:ext cx="564178" cy="564176"/>
            </a:xfrm>
            <a:prstGeom prst="rect">
              <a:avLst/>
            </a:prstGeom>
          </p:spPr>
        </p:pic>
      </p:grpSp>
    </p:spTree>
    <p:extLst>
      <p:ext uri="{BB962C8B-B14F-4D97-AF65-F5344CB8AC3E}">
        <p14:creationId xmlns:p14="http://schemas.microsoft.com/office/powerpoint/2010/main" val="2183782433"/>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_Dell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99926"/>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67956" y="9282408"/>
            <a:ext cx="519729" cy="5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319430" y="697871"/>
            <a:ext cx="6179345" cy="268792"/>
          </a:xfrm>
        </p:spPr>
        <p:txBody>
          <a:bodyPr anchor="b" anchorCtr="0"/>
          <a:lstStyle/>
          <a:p>
            <a:r>
              <a:rPr lang="en-US" sz="1941" dirty="0" smtClean="0"/>
              <a:t>Table of contents</a:t>
            </a:r>
            <a:endParaRPr lang="en-US" sz="1941" dirty="0"/>
          </a:p>
        </p:txBody>
      </p:sp>
    </p:spTree>
    <p:extLst>
      <p:ext uri="{BB962C8B-B14F-4D97-AF65-F5344CB8AC3E}">
        <p14:creationId xmlns:p14="http://schemas.microsoft.com/office/powerpoint/2010/main" val="3099262064"/>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sp>
        <p:nvSpPr>
          <p:cNvPr id="6" name="Title 3"/>
          <p:cNvSpPr>
            <a:spLocks noGrp="1"/>
          </p:cNvSpPr>
          <p:nvPr>
            <p:ph type="title" hasCustomPrompt="1"/>
          </p:nvPr>
        </p:nvSpPr>
        <p:spPr>
          <a:xfrm>
            <a:off x="319429" y="689665"/>
            <a:ext cx="6179345" cy="367239"/>
          </a:xfrm>
        </p:spPr>
        <p:txBody>
          <a:bodyPr anchor="b" anchorCtr="0"/>
          <a:lstStyle>
            <a:lvl1pPr>
              <a:defRPr/>
            </a:lvl1pPr>
          </a:lstStyle>
          <a:p>
            <a:r>
              <a:rPr lang="en-US" sz="2000" dirty="0"/>
              <a:t>Title</a:t>
            </a:r>
          </a:p>
        </p:txBody>
      </p:sp>
      <p:sp>
        <p:nvSpPr>
          <p:cNvPr id="2" name="TextBox 1"/>
          <p:cNvSpPr txBox="1"/>
          <p:nvPr userDrawn="1"/>
        </p:nvSpPr>
        <p:spPr>
          <a:xfrm>
            <a:off x="376808" y="9514865"/>
            <a:ext cx="404967" cy="258528"/>
          </a:xfrm>
          <a:prstGeom prst="rect">
            <a:avLst/>
          </a:prstGeom>
          <a:noFill/>
        </p:spPr>
        <p:txBody>
          <a:bodyPr wrap="square" rtlCol="0">
            <a:noAutofit/>
          </a:bodyPr>
          <a:lstStyle/>
          <a:p>
            <a:pPr algn="l">
              <a:lnSpc>
                <a:spcPct val="90000"/>
              </a:lnSpc>
              <a:spcBef>
                <a:spcPts val="0"/>
              </a:spcBef>
              <a:spcAft>
                <a:spcPts val="600"/>
              </a:spcAft>
              <a:buClr>
                <a:schemeClr val="bg1"/>
              </a:buClr>
            </a:pPr>
            <a:fld id="{C78759E0-E15A-4559-BBA6-3763FDD7D25F}" type="slidenum">
              <a:rPr lang="en-US" sz="1000" smtClean="0">
                <a:solidFill>
                  <a:schemeClr val="tx1">
                    <a:lumMod val="50000"/>
                    <a:lumOff val="50000"/>
                  </a:schemeClr>
                </a:solidFill>
                <a:latin typeface="+mn-lt"/>
              </a:rPr>
              <a:t>‹#›</a:t>
            </a:fld>
            <a:endParaRPr lang="en-US" sz="1200" dirty="0">
              <a:solidFill>
                <a:schemeClr val="tx1">
                  <a:lumMod val="50000"/>
                  <a:lumOff val="50000"/>
                </a:schemeClr>
              </a:solidFill>
              <a:latin typeface="+mn-lt"/>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7"/>
            <a:ext cx="564178" cy="564176"/>
          </a:xfrm>
          <a:prstGeom prst="rect">
            <a:avLst/>
          </a:prstGeom>
        </p:spPr>
      </p:pic>
    </p:spTree>
    <p:extLst>
      <p:ext uri="{BB962C8B-B14F-4D97-AF65-F5344CB8AC3E}">
        <p14:creationId xmlns:p14="http://schemas.microsoft.com/office/powerpoint/2010/main" val="17577933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5" name="Group 4"/>
          <p:cNvGrpSpPr/>
          <p:nvPr userDrawn="1"/>
        </p:nvGrpSpPr>
        <p:grpSpPr>
          <a:xfrm>
            <a:off x="376808" y="9209217"/>
            <a:ext cx="6955307" cy="564176"/>
            <a:chOff x="376808" y="9209217"/>
            <a:chExt cx="6955307" cy="564176"/>
          </a:xfrm>
        </p:grpSpPr>
        <p:sp>
          <p:nvSpPr>
            <p:cNvPr id="6" name="TextBox 5"/>
            <p:cNvSpPr txBox="1"/>
            <p:nvPr userDrawn="1"/>
          </p:nvSpPr>
          <p:spPr>
            <a:xfrm>
              <a:off x="376808" y="9514865"/>
              <a:ext cx="404967" cy="258528"/>
            </a:xfrm>
            <a:prstGeom prst="rect">
              <a:avLst/>
            </a:prstGeom>
            <a:noFill/>
          </p:spPr>
          <p:txBody>
            <a:bodyPr wrap="square" rtlCol="0">
              <a:noAutofit/>
            </a:bodyPr>
            <a:lstStyle/>
            <a:p>
              <a:pPr algn="l">
                <a:lnSpc>
                  <a:spcPct val="90000"/>
                </a:lnSpc>
                <a:spcBef>
                  <a:spcPts val="0"/>
                </a:spcBef>
                <a:spcAft>
                  <a:spcPts val="600"/>
                </a:spcAft>
                <a:buClr>
                  <a:schemeClr val="bg1"/>
                </a:buClr>
              </a:pPr>
              <a:fld id="{C78759E0-E15A-4559-BBA6-3763FDD7D25F}" type="slidenum">
                <a:rPr lang="en-US" sz="1000" smtClean="0">
                  <a:solidFill>
                    <a:schemeClr val="tx1">
                      <a:lumMod val="50000"/>
                      <a:lumOff val="50000"/>
                    </a:schemeClr>
                  </a:solidFill>
                  <a:latin typeface="+mn-lt"/>
                </a:rPr>
                <a:pPr algn="l">
                  <a:lnSpc>
                    <a:spcPct val="90000"/>
                  </a:lnSpc>
                  <a:spcBef>
                    <a:spcPts val="0"/>
                  </a:spcBef>
                  <a:spcAft>
                    <a:spcPts val="600"/>
                  </a:spcAft>
                  <a:buClr>
                    <a:schemeClr val="bg1"/>
                  </a:buClr>
                </a:pPr>
                <a:t>‹#›</a:t>
              </a:fld>
              <a:endParaRPr lang="en-US" sz="1200" dirty="0">
                <a:solidFill>
                  <a:schemeClr val="tx1">
                    <a:lumMod val="50000"/>
                    <a:lumOff val="50000"/>
                  </a:schemeClr>
                </a:solidFill>
                <a:latin typeface="+mn-lt"/>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7"/>
              <a:ext cx="564178" cy="564176"/>
            </a:xfrm>
            <a:prstGeom prst="rect">
              <a:avLst/>
            </a:prstGeom>
          </p:spPr>
        </p:pic>
      </p:grpSp>
    </p:spTree>
    <p:extLst>
      <p:ext uri="{BB962C8B-B14F-4D97-AF65-F5344CB8AC3E}">
        <p14:creationId xmlns:p14="http://schemas.microsoft.com/office/powerpoint/2010/main" val="252050866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slide_Dell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114150"/>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127475" y="3996028"/>
            <a:ext cx="3292475" cy="2344737"/>
          </a:xfrm>
          <a:prstGeom prst="rect">
            <a:avLst/>
          </a:prstGeom>
        </p:spPr>
        <p:txBody>
          <a:bodyPr/>
          <a:lstStyle/>
          <a:p>
            <a:endParaRPr lang="en-US" dirty="0"/>
          </a:p>
        </p:txBody>
      </p:sp>
    </p:spTree>
    <p:extLst>
      <p:ext uri="{BB962C8B-B14F-4D97-AF65-F5344CB8AC3E}">
        <p14:creationId xmlns:p14="http://schemas.microsoft.com/office/powerpoint/2010/main" val="349287179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sp>
        <p:nvSpPr>
          <p:cNvPr id="6" name="Title 3"/>
          <p:cNvSpPr>
            <a:spLocks noGrp="1"/>
          </p:cNvSpPr>
          <p:nvPr>
            <p:ph type="title" hasCustomPrompt="1"/>
          </p:nvPr>
        </p:nvSpPr>
        <p:spPr>
          <a:xfrm>
            <a:off x="319430" y="787920"/>
            <a:ext cx="6179345" cy="268984"/>
          </a:xfrm>
        </p:spPr>
        <p:txBody>
          <a:bodyPr anchor="b" anchorCtr="0"/>
          <a:lstStyle>
            <a:lvl1pPr>
              <a:defRPr/>
            </a:lvl1pPr>
          </a:lstStyle>
          <a:p>
            <a:r>
              <a:rPr lang="en-US" sz="1942" dirty="0"/>
              <a:t>Title</a:t>
            </a:r>
          </a:p>
        </p:txBody>
      </p:sp>
      <p:sp>
        <p:nvSpPr>
          <p:cNvPr id="2" name="TextBox 1"/>
          <p:cNvSpPr txBox="1"/>
          <p:nvPr userDrawn="1"/>
        </p:nvSpPr>
        <p:spPr>
          <a:xfrm>
            <a:off x="376809" y="9514867"/>
            <a:ext cx="404967" cy="258527"/>
          </a:xfrm>
          <a:prstGeom prst="rect">
            <a:avLst/>
          </a:prstGeom>
          <a:noFill/>
        </p:spPr>
        <p:txBody>
          <a:bodyPr wrap="square" rtlCol="0">
            <a:noAutofit/>
          </a:bodyPr>
          <a:lstStyle/>
          <a:p>
            <a:pPr>
              <a:lnSpc>
                <a:spcPct val="90000"/>
              </a:lnSpc>
              <a:spcAft>
                <a:spcPts val="582"/>
              </a:spcAft>
              <a:buClr>
                <a:srgbClr val="444444"/>
              </a:buClr>
            </a:pPr>
            <a:fld id="{C78759E0-E15A-4559-BBA6-3763FDD7D25F}" type="slidenum">
              <a:rPr lang="en-US" sz="970">
                <a:solidFill>
                  <a:srgbClr val="000000">
                    <a:lumMod val="50000"/>
                    <a:lumOff val="50000"/>
                  </a:srgbClr>
                </a:solidFill>
              </a:rPr>
              <a:pPr>
                <a:lnSpc>
                  <a:spcPct val="90000"/>
                </a:lnSpc>
                <a:spcAft>
                  <a:spcPts val="582"/>
                </a:spcAft>
                <a:buClr>
                  <a:srgbClr val="444444"/>
                </a:buClr>
              </a:pPr>
              <a:t>‹#›</a:t>
            </a:fld>
            <a:endParaRPr lang="en-US" sz="1165" dirty="0">
              <a:solidFill>
                <a:srgbClr val="000000">
                  <a:lumMod val="50000"/>
                  <a:lumOff val="50000"/>
                </a:srgbClr>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8"/>
            <a:ext cx="564178" cy="564176"/>
          </a:xfrm>
          <a:prstGeom prst="rect">
            <a:avLst/>
          </a:prstGeom>
        </p:spPr>
      </p:pic>
    </p:spTree>
    <p:extLst>
      <p:ext uri="{BB962C8B-B14F-4D97-AF65-F5344CB8AC3E}">
        <p14:creationId xmlns:p14="http://schemas.microsoft.com/office/powerpoint/2010/main" val="281676649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5" name="Group 4"/>
          <p:cNvGrpSpPr/>
          <p:nvPr userDrawn="1"/>
        </p:nvGrpSpPr>
        <p:grpSpPr>
          <a:xfrm>
            <a:off x="376809" y="9209218"/>
            <a:ext cx="6955307" cy="564176"/>
            <a:chOff x="376808" y="9209217"/>
            <a:chExt cx="6955307" cy="564176"/>
          </a:xfrm>
        </p:grpSpPr>
        <p:sp>
          <p:nvSpPr>
            <p:cNvPr id="6" name="TextBox 5"/>
            <p:cNvSpPr txBox="1"/>
            <p:nvPr userDrawn="1"/>
          </p:nvSpPr>
          <p:spPr>
            <a:xfrm>
              <a:off x="376808" y="9514865"/>
              <a:ext cx="404967" cy="258528"/>
            </a:xfrm>
            <a:prstGeom prst="rect">
              <a:avLst/>
            </a:prstGeom>
            <a:noFill/>
          </p:spPr>
          <p:txBody>
            <a:bodyPr wrap="square" rtlCol="0">
              <a:noAutofit/>
            </a:bodyPr>
            <a:lstStyle/>
            <a:p>
              <a:pPr>
                <a:lnSpc>
                  <a:spcPct val="90000"/>
                </a:lnSpc>
                <a:spcAft>
                  <a:spcPts val="582"/>
                </a:spcAft>
                <a:buClr>
                  <a:srgbClr val="444444"/>
                </a:buClr>
              </a:pPr>
              <a:fld id="{C78759E0-E15A-4559-BBA6-3763FDD7D25F}" type="slidenum">
                <a:rPr lang="en-US" sz="970">
                  <a:solidFill>
                    <a:srgbClr val="000000">
                      <a:lumMod val="50000"/>
                      <a:lumOff val="50000"/>
                    </a:srgbClr>
                  </a:solidFill>
                </a:rPr>
                <a:pPr>
                  <a:lnSpc>
                    <a:spcPct val="90000"/>
                  </a:lnSpc>
                  <a:spcAft>
                    <a:spcPts val="582"/>
                  </a:spcAft>
                  <a:buClr>
                    <a:srgbClr val="444444"/>
                  </a:buClr>
                </a:pPr>
                <a:t>‹#›</a:t>
              </a:fld>
              <a:endParaRPr lang="en-US" sz="1165" dirty="0">
                <a:solidFill>
                  <a:srgbClr val="000000">
                    <a:lumMod val="50000"/>
                    <a:lumOff val="50000"/>
                  </a:srgbClr>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67937" y="9209217"/>
              <a:ext cx="564178" cy="564176"/>
            </a:xfrm>
            <a:prstGeom prst="rect">
              <a:avLst/>
            </a:prstGeom>
          </p:spPr>
        </p:pic>
      </p:grpSp>
    </p:spTree>
    <p:extLst>
      <p:ext uri="{BB962C8B-B14F-4D97-AF65-F5344CB8AC3E}">
        <p14:creationId xmlns:p14="http://schemas.microsoft.com/office/powerpoint/2010/main" val="294669522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Title slide_Dell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68269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127475" y="3996028"/>
            <a:ext cx="3292475" cy="2344737"/>
          </a:xfrm>
          <a:prstGeom prst="rect">
            <a:avLst/>
          </a:prstGeom>
        </p:spPr>
        <p:txBody>
          <a:bodyPr/>
          <a:lstStyle/>
          <a:p>
            <a:endParaRPr lang="en-US" dirty="0"/>
          </a:p>
        </p:txBody>
      </p:sp>
    </p:spTree>
    <p:extLst>
      <p:ext uri="{BB962C8B-B14F-4D97-AF65-F5344CB8AC3E}">
        <p14:creationId xmlns:p14="http://schemas.microsoft.com/office/powerpoint/2010/main" val="2771820365"/>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2029" y="383638"/>
            <a:ext cx="7037952"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a:t>
            </a:r>
          </a:p>
        </p:txBody>
      </p:sp>
      <p:sp>
        <p:nvSpPr>
          <p:cNvPr id="12" name="TextBox 11" hidden="1"/>
          <p:cNvSpPr txBox="1"/>
          <p:nvPr/>
        </p:nvSpPr>
        <p:spPr>
          <a:xfrm>
            <a:off x="1465424" y="9527051"/>
            <a:ext cx="552106" cy="110800"/>
          </a:xfrm>
          <a:prstGeom prst="rect">
            <a:avLst/>
          </a:prstGeom>
          <a:noFill/>
        </p:spPr>
        <p:txBody>
          <a:bodyPr wrap="square" lIns="0" tIns="0" rIns="0" bIns="0" rtlCol="0" anchor="ctr">
            <a:spAutoFit/>
          </a:bodyPr>
          <a:lstStyle/>
          <a:p>
            <a:pPr fontAlgn="base">
              <a:lnSpc>
                <a:spcPct val="90000"/>
              </a:lnSpc>
              <a:spcBef>
                <a:spcPts val="600"/>
              </a:spcBef>
              <a:buClr>
                <a:srgbClr val="0085C3"/>
              </a:buClr>
            </a:pPr>
            <a:fld id="{5084195E-6DF7-4B3B-A2AB-E67BEB13BF64}" type="datetime1">
              <a:rPr lang="en-US" sz="800">
                <a:solidFill>
                  <a:srgbClr val="000000">
                    <a:lumMod val="50000"/>
                    <a:lumOff val="50000"/>
                  </a:srgbClr>
                </a:solidFill>
                <a:cs typeface="Arial" pitchFamily="34" charset="0"/>
              </a:rPr>
              <a:pPr fontAlgn="base">
                <a:lnSpc>
                  <a:spcPct val="90000"/>
                </a:lnSpc>
                <a:spcBef>
                  <a:spcPts val="600"/>
                </a:spcBef>
                <a:buClr>
                  <a:srgbClr val="0085C3"/>
                </a:buClr>
              </a:pPr>
              <a:t>12/18/2018</a:t>
            </a:fld>
            <a:endParaRPr lang="en-US" sz="800" dirty="0">
              <a:solidFill>
                <a:srgbClr val="000000">
                  <a:lumMod val="50000"/>
                  <a:lumOff val="50000"/>
                </a:srgbClr>
              </a:solidFill>
              <a:cs typeface="Arial" pitchFamily="34" charset="0"/>
            </a:endParaRPr>
          </a:p>
        </p:txBody>
      </p:sp>
      <p:sp>
        <p:nvSpPr>
          <p:cNvPr id="2" name="fl"/>
          <p:cNvSpPr txBox="1"/>
          <p:nvPr/>
        </p:nvSpPr>
        <p:spPr>
          <a:xfrm>
            <a:off x="0" y="9751314"/>
            <a:ext cx="7772400" cy="0"/>
          </a:xfrm>
          <a:prstGeom prst="rect">
            <a:avLst/>
          </a:prstGeom>
          <a:noFill/>
        </p:spPr>
        <p:txBody>
          <a:bodyPr vert="horz" wrap="square" rtlCol="0">
            <a:noAutofit/>
          </a:bodyPr>
          <a:lstStyle/>
          <a:p>
            <a:pPr algn="l">
              <a:lnSpc>
                <a:spcPct val="90000"/>
              </a:lnSpc>
              <a:spcBef>
                <a:spcPts val="0"/>
              </a:spcBef>
              <a:spcAft>
                <a:spcPts val="600"/>
              </a:spcAft>
              <a:buClr>
                <a:schemeClr val="bg1"/>
              </a:buClr>
            </a:pPr>
            <a:endParaRPr lang="en-US" sz="850" b="1" i="0" u="none" baseline="0" dirty="0">
              <a:solidFill>
                <a:srgbClr val="7F7F7F"/>
              </a:solidFill>
              <a:latin typeface="museo sans for dell"/>
            </a:endParaRPr>
          </a:p>
        </p:txBody>
      </p:sp>
    </p:spTree>
    <p:extLst>
      <p:ext uri="{BB962C8B-B14F-4D97-AF65-F5344CB8AC3E}">
        <p14:creationId xmlns:p14="http://schemas.microsoft.com/office/powerpoint/2010/main" val="1850881814"/>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80" r:id="rId3"/>
    <p:sldLayoutId id="2147483681" r:id="rId4"/>
  </p:sldLayoutIdLst>
  <p:transition spd="slow">
    <p:wipe dir="r"/>
  </p:transition>
  <p:hf sldNum="0" hdr="0" ftr="0" dt="0"/>
  <p:txStyles>
    <p:title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accent1"/>
        </a:buClr>
        <a:buFont typeface="Arial" pitchFamily="34" charset="0"/>
        <a:buChar char="•"/>
        <a:defRPr sz="1800">
          <a:solidFill>
            <a:schemeClr val="tx1"/>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300"/>
        </a:spcBef>
        <a:spcAft>
          <a:spcPts val="0"/>
        </a:spcAft>
        <a:buClr>
          <a:schemeClr val="accent1"/>
        </a:buClr>
        <a:buFont typeface="Museo Sans For Dell" pitchFamily="2" charset="0"/>
        <a:buChar char="–"/>
        <a:defRPr sz="16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accent1"/>
        </a:buClr>
        <a:buFont typeface="Museo Sans For Dell" pitchFamily="2" charset="0"/>
        <a:buChar char="–"/>
        <a:defRPr sz="1400" baseline="0">
          <a:solidFill>
            <a:schemeClr val="tx1"/>
          </a:solidFill>
          <a:latin typeface="Museo Sans For Dell" pitchFamily="2" charset="0"/>
          <a:ea typeface="Museo Sans For Dell" pitchFamily="2" charset="0"/>
        </a:defRPr>
      </a:lvl3pPr>
      <a:lvl4pPr marL="1200150" indent="-176213" algn="l" rtl="0" eaLnBrk="1" fontAlgn="base" hangingPunct="1">
        <a:lnSpc>
          <a:spcPct val="90000"/>
        </a:lnSpc>
        <a:spcBef>
          <a:spcPts val="300"/>
        </a:spcBef>
        <a:spcAft>
          <a:spcPts val="0"/>
        </a:spcAft>
        <a:buClr>
          <a:schemeClr val="accent1"/>
        </a:buClr>
        <a:buFont typeface="Museo For Dell 300" pitchFamily="50" charset="0"/>
        <a:buChar char="–"/>
        <a:defRPr sz="12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2029" y="383639"/>
            <a:ext cx="7037952"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a:t>
            </a:r>
          </a:p>
        </p:txBody>
      </p:sp>
      <p:sp>
        <p:nvSpPr>
          <p:cNvPr id="12" name="TextBox 11" hidden="1"/>
          <p:cNvSpPr txBox="1"/>
          <p:nvPr/>
        </p:nvSpPr>
        <p:spPr>
          <a:xfrm>
            <a:off x="1465424" y="9528625"/>
            <a:ext cx="552106" cy="107658"/>
          </a:xfrm>
          <a:prstGeom prst="rect">
            <a:avLst/>
          </a:prstGeom>
          <a:noFill/>
        </p:spPr>
        <p:txBody>
          <a:bodyPr wrap="square" lIns="0" tIns="0" rIns="0" bIns="0" rtlCol="0" anchor="ctr">
            <a:spAutoFit/>
          </a:bodyPr>
          <a:lstStyle/>
          <a:p>
            <a:pPr fontAlgn="base">
              <a:lnSpc>
                <a:spcPct val="90000"/>
              </a:lnSpc>
              <a:spcBef>
                <a:spcPts val="582"/>
              </a:spcBef>
              <a:buClr>
                <a:srgbClr val="0085C3"/>
              </a:buClr>
            </a:pPr>
            <a:fld id="{5084195E-6DF7-4B3B-A2AB-E67BEB13BF64}" type="datetime1">
              <a:rPr lang="en-US" sz="777">
                <a:solidFill>
                  <a:srgbClr val="000000">
                    <a:lumMod val="50000"/>
                    <a:lumOff val="50000"/>
                  </a:srgbClr>
                </a:solidFill>
                <a:cs typeface="Arial" pitchFamily="34" charset="0"/>
              </a:rPr>
              <a:pPr fontAlgn="base">
                <a:lnSpc>
                  <a:spcPct val="90000"/>
                </a:lnSpc>
                <a:spcBef>
                  <a:spcPts val="582"/>
                </a:spcBef>
                <a:buClr>
                  <a:srgbClr val="0085C3"/>
                </a:buClr>
              </a:pPr>
              <a:t>12/18/2018</a:t>
            </a:fld>
            <a:endParaRPr lang="en-US" sz="777" dirty="0">
              <a:solidFill>
                <a:srgbClr val="000000">
                  <a:lumMod val="50000"/>
                  <a:lumOff val="50000"/>
                </a:srgbClr>
              </a:solidFill>
              <a:cs typeface="Arial" pitchFamily="34" charset="0"/>
            </a:endParaRPr>
          </a:p>
        </p:txBody>
      </p:sp>
      <p:sp>
        <p:nvSpPr>
          <p:cNvPr id="2" name="fl"/>
          <p:cNvSpPr txBox="1"/>
          <p:nvPr/>
        </p:nvSpPr>
        <p:spPr>
          <a:xfrm>
            <a:off x="0" y="9717024"/>
            <a:ext cx="7772400" cy="0"/>
          </a:xfrm>
          <a:prstGeom prst="rect">
            <a:avLst/>
          </a:prstGeom>
          <a:noFill/>
        </p:spPr>
        <p:txBody>
          <a:bodyPr vert="horz" wrap="square" rtlCol="0">
            <a:noAutofit/>
          </a:bodyPr>
          <a:lstStyle/>
          <a:p>
            <a:pPr>
              <a:lnSpc>
                <a:spcPct val="90000"/>
              </a:lnSpc>
              <a:spcAft>
                <a:spcPts val="582"/>
              </a:spcAft>
              <a:buClr>
                <a:srgbClr val="444444"/>
              </a:buClr>
            </a:pPr>
            <a:endParaRPr lang="en-US" sz="1100" dirty="0">
              <a:solidFill>
                <a:srgbClr val="808080"/>
              </a:solidFill>
            </a:endParaRPr>
          </a:p>
        </p:txBody>
      </p:sp>
    </p:spTree>
    <p:extLst>
      <p:ext uri="{BB962C8B-B14F-4D97-AF65-F5344CB8AC3E}">
        <p14:creationId xmlns:p14="http://schemas.microsoft.com/office/powerpoint/2010/main" val="28801631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ransition spd="slow">
    <p:wipe dir="r"/>
  </p:transition>
  <p:hf sldNum="0" hdr="0" ftr="0" dt="0"/>
  <p:txStyles>
    <p:titleStyle>
      <a:lvl1pPr algn="l" rtl="0" eaLnBrk="1" fontAlgn="base" hangingPunct="1">
        <a:lnSpc>
          <a:spcPct val="90000"/>
        </a:lnSpc>
        <a:spcBef>
          <a:spcPct val="0"/>
        </a:spcBef>
        <a:spcAft>
          <a:spcPct val="0"/>
        </a:spcAft>
        <a:defRPr sz="233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107" b="1">
          <a:solidFill>
            <a:schemeClr val="accent1"/>
          </a:solidFill>
          <a:latin typeface="Arial Black" pitchFamily="34" charset="0"/>
        </a:defRPr>
      </a:lvl2pPr>
      <a:lvl3pPr algn="l" rtl="0" eaLnBrk="1" fontAlgn="base" hangingPunct="1">
        <a:lnSpc>
          <a:spcPct val="80000"/>
        </a:lnSpc>
        <a:spcBef>
          <a:spcPct val="0"/>
        </a:spcBef>
        <a:spcAft>
          <a:spcPct val="0"/>
        </a:spcAft>
        <a:defRPr sz="3107" b="1">
          <a:solidFill>
            <a:schemeClr val="accent1"/>
          </a:solidFill>
          <a:latin typeface="Arial Black" pitchFamily="34" charset="0"/>
        </a:defRPr>
      </a:lvl3pPr>
      <a:lvl4pPr algn="l" rtl="0" eaLnBrk="1" fontAlgn="base" hangingPunct="1">
        <a:lnSpc>
          <a:spcPct val="80000"/>
        </a:lnSpc>
        <a:spcBef>
          <a:spcPct val="0"/>
        </a:spcBef>
        <a:spcAft>
          <a:spcPct val="0"/>
        </a:spcAft>
        <a:defRPr sz="3107" b="1">
          <a:solidFill>
            <a:schemeClr val="accent1"/>
          </a:solidFill>
          <a:latin typeface="Arial Black" pitchFamily="34" charset="0"/>
        </a:defRPr>
      </a:lvl4pPr>
      <a:lvl5pPr algn="l" rtl="0" eaLnBrk="1" fontAlgn="base" hangingPunct="1">
        <a:lnSpc>
          <a:spcPct val="80000"/>
        </a:lnSpc>
        <a:spcBef>
          <a:spcPct val="0"/>
        </a:spcBef>
        <a:spcAft>
          <a:spcPct val="0"/>
        </a:spcAft>
        <a:defRPr sz="3107" b="1">
          <a:solidFill>
            <a:schemeClr val="accent1"/>
          </a:solidFill>
          <a:latin typeface="Arial Black" pitchFamily="34" charset="0"/>
        </a:defRPr>
      </a:lvl5pPr>
      <a:lvl6pPr marL="443818" algn="l" rtl="0" eaLnBrk="1" fontAlgn="base" hangingPunct="1">
        <a:lnSpc>
          <a:spcPct val="70000"/>
        </a:lnSpc>
        <a:spcBef>
          <a:spcPct val="0"/>
        </a:spcBef>
        <a:spcAft>
          <a:spcPct val="0"/>
        </a:spcAft>
        <a:defRPr sz="4272" b="1">
          <a:solidFill>
            <a:schemeClr val="accent1"/>
          </a:solidFill>
          <a:latin typeface="Arial Black" pitchFamily="34" charset="0"/>
        </a:defRPr>
      </a:lvl6pPr>
      <a:lvl7pPr marL="887636" algn="l" rtl="0" eaLnBrk="1" fontAlgn="base" hangingPunct="1">
        <a:lnSpc>
          <a:spcPct val="70000"/>
        </a:lnSpc>
        <a:spcBef>
          <a:spcPct val="0"/>
        </a:spcBef>
        <a:spcAft>
          <a:spcPct val="0"/>
        </a:spcAft>
        <a:defRPr sz="4272" b="1">
          <a:solidFill>
            <a:schemeClr val="accent1"/>
          </a:solidFill>
          <a:latin typeface="Arial Black" pitchFamily="34" charset="0"/>
        </a:defRPr>
      </a:lvl7pPr>
      <a:lvl8pPr marL="1331454" algn="l" rtl="0" eaLnBrk="1" fontAlgn="base" hangingPunct="1">
        <a:lnSpc>
          <a:spcPct val="70000"/>
        </a:lnSpc>
        <a:spcBef>
          <a:spcPct val="0"/>
        </a:spcBef>
        <a:spcAft>
          <a:spcPct val="0"/>
        </a:spcAft>
        <a:defRPr sz="4272" b="1">
          <a:solidFill>
            <a:schemeClr val="accent1"/>
          </a:solidFill>
          <a:latin typeface="Arial Black" pitchFamily="34" charset="0"/>
        </a:defRPr>
      </a:lvl8pPr>
      <a:lvl9pPr marL="1775272" algn="l" rtl="0" eaLnBrk="1" fontAlgn="base" hangingPunct="1">
        <a:lnSpc>
          <a:spcPct val="70000"/>
        </a:lnSpc>
        <a:spcBef>
          <a:spcPct val="0"/>
        </a:spcBef>
        <a:spcAft>
          <a:spcPct val="0"/>
        </a:spcAft>
        <a:defRPr sz="4272" b="1">
          <a:solidFill>
            <a:schemeClr val="accent1"/>
          </a:solidFill>
          <a:latin typeface="Arial Black" pitchFamily="34" charset="0"/>
        </a:defRPr>
      </a:lvl9pPr>
    </p:titleStyle>
    <p:bodyStyle>
      <a:lvl1pPr marL="221909" indent="-221909" algn="l" rtl="0" eaLnBrk="1" fontAlgn="base" hangingPunct="1">
        <a:lnSpc>
          <a:spcPct val="90000"/>
        </a:lnSpc>
        <a:spcBef>
          <a:spcPts val="1165"/>
        </a:spcBef>
        <a:spcAft>
          <a:spcPts val="0"/>
        </a:spcAft>
        <a:buClr>
          <a:schemeClr val="accent1"/>
        </a:buClr>
        <a:buFont typeface="Arial" pitchFamily="34" charset="0"/>
        <a:buChar char="•"/>
        <a:defRPr sz="1747">
          <a:solidFill>
            <a:schemeClr val="tx1"/>
          </a:solidFill>
          <a:latin typeface="Museo Sans For Dell" pitchFamily="2" charset="0"/>
          <a:ea typeface="Museo Sans For Dell" pitchFamily="2" charset="0"/>
          <a:cs typeface="+mn-cs"/>
        </a:defRPr>
      </a:lvl1pPr>
      <a:lvl2pPr marL="557854" indent="-217287" algn="l" rtl="0" eaLnBrk="1" fontAlgn="base" hangingPunct="1">
        <a:lnSpc>
          <a:spcPct val="90000"/>
        </a:lnSpc>
        <a:spcBef>
          <a:spcPts val="291"/>
        </a:spcBef>
        <a:spcAft>
          <a:spcPts val="0"/>
        </a:spcAft>
        <a:buClr>
          <a:schemeClr val="accent1"/>
        </a:buClr>
        <a:buFont typeface="Museo Sans For Dell" pitchFamily="2" charset="0"/>
        <a:buChar char="–"/>
        <a:defRPr sz="1553" baseline="0">
          <a:solidFill>
            <a:schemeClr val="tx1"/>
          </a:solidFill>
          <a:latin typeface="Museo Sans For Dell" pitchFamily="2" charset="0"/>
          <a:ea typeface="Museo Sans For Dell" pitchFamily="2" charset="0"/>
        </a:defRPr>
      </a:lvl2pPr>
      <a:lvl3pPr marL="883014" indent="-214204" algn="l" rtl="0" eaLnBrk="1" fontAlgn="base" hangingPunct="1">
        <a:lnSpc>
          <a:spcPct val="90000"/>
        </a:lnSpc>
        <a:spcBef>
          <a:spcPts val="291"/>
        </a:spcBef>
        <a:spcAft>
          <a:spcPts val="0"/>
        </a:spcAft>
        <a:buClr>
          <a:schemeClr val="accent1"/>
        </a:buClr>
        <a:buFont typeface="Museo Sans For Dell" pitchFamily="2" charset="0"/>
        <a:buChar char="–"/>
        <a:defRPr sz="1359" baseline="0">
          <a:solidFill>
            <a:schemeClr val="tx1"/>
          </a:solidFill>
          <a:latin typeface="Museo Sans For Dell" pitchFamily="2" charset="0"/>
          <a:ea typeface="Museo Sans For Dell" pitchFamily="2" charset="0"/>
        </a:defRPr>
      </a:lvl3pPr>
      <a:lvl4pPr marL="1165022" indent="-171055" algn="l" rtl="0" eaLnBrk="1" fontAlgn="base" hangingPunct="1">
        <a:lnSpc>
          <a:spcPct val="90000"/>
        </a:lnSpc>
        <a:spcBef>
          <a:spcPts val="291"/>
        </a:spcBef>
        <a:spcAft>
          <a:spcPts val="0"/>
        </a:spcAft>
        <a:buClr>
          <a:schemeClr val="accent1"/>
        </a:buClr>
        <a:buFont typeface="Museo For Dell 300" pitchFamily="50" charset="0"/>
        <a:buChar char="–"/>
        <a:defRPr sz="1165">
          <a:solidFill>
            <a:schemeClr val="tx1"/>
          </a:solidFill>
          <a:latin typeface="Museo Sans For Dell" pitchFamily="2" charset="0"/>
          <a:ea typeface="Museo Sans For Dell" pitchFamily="2" charset="0"/>
        </a:defRPr>
      </a:lvl4pPr>
      <a:lvl5pPr marL="1561069" indent="-229614" algn="l" rtl="0" eaLnBrk="1" fontAlgn="base" hangingPunct="1">
        <a:lnSpc>
          <a:spcPct val="90000"/>
        </a:lnSpc>
        <a:spcBef>
          <a:spcPts val="777"/>
        </a:spcBef>
        <a:spcAft>
          <a:spcPct val="0"/>
        </a:spcAft>
        <a:buClr>
          <a:schemeClr val="bg1"/>
        </a:buClr>
        <a:buFont typeface="Museo For Dell 300" pitchFamily="50" charset="0"/>
        <a:buChar char="–"/>
        <a:defRPr sz="1747">
          <a:solidFill>
            <a:schemeClr val="bg2"/>
          </a:solidFill>
          <a:latin typeface="Museo Sans For Dell" pitchFamily="2" charset="0"/>
          <a:ea typeface="Museo Sans For Dell" pitchFamily="2" charset="0"/>
        </a:defRPr>
      </a:lvl5pPr>
      <a:lvl6pPr marL="2004887" indent="-229614"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6pPr>
      <a:lvl7pPr marL="2448705" indent="-229614"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7pPr>
      <a:lvl8pPr marL="2892523" indent="-229614"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8pPr>
      <a:lvl9pPr marL="3336341" indent="-229614"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9pPr>
    </p:bodyStyle>
    <p:otherStyle>
      <a:defPPr>
        <a:defRPr lang="en-US"/>
      </a:defPPr>
      <a:lvl1pPr marL="0" algn="l" defTabSz="887636" rtl="0" eaLnBrk="1" latinLnBrk="0" hangingPunct="1">
        <a:defRPr sz="1747" kern="1200">
          <a:solidFill>
            <a:schemeClr val="tx1"/>
          </a:solidFill>
          <a:latin typeface="+mn-lt"/>
          <a:ea typeface="+mn-ea"/>
          <a:cs typeface="+mn-cs"/>
        </a:defRPr>
      </a:lvl1pPr>
      <a:lvl2pPr marL="443818" algn="l" defTabSz="887636" rtl="0" eaLnBrk="1" latinLnBrk="0" hangingPunct="1">
        <a:defRPr sz="1747" kern="1200">
          <a:solidFill>
            <a:schemeClr val="tx1"/>
          </a:solidFill>
          <a:latin typeface="+mn-lt"/>
          <a:ea typeface="+mn-ea"/>
          <a:cs typeface="+mn-cs"/>
        </a:defRPr>
      </a:lvl2pPr>
      <a:lvl3pPr marL="887636" algn="l" defTabSz="887636" rtl="0" eaLnBrk="1" latinLnBrk="0" hangingPunct="1">
        <a:defRPr sz="1747" kern="1200">
          <a:solidFill>
            <a:schemeClr val="tx1"/>
          </a:solidFill>
          <a:latin typeface="+mn-lt"/>
          <a:ea typeface="+mn-ea"/>
          <a:cs typeface="+mn-cs"/>
        </a:defRPr>
      </a:lvl3pPr>
      <a:lvl4pPr marL="1331454" algn="l" defTabSz="887636" rtl="0" eaLnBrk="1" latinLnBrk="0" hangingPunct="1">
        <a:defRPr sz="1747" kern="1200">
          <a:solidFill>
            <a:schemeClr val="tx1"/>
          </a:solidFill>
          <a:latin typeface="+mn-lt"/>
          <a:ea typeface="+mn-ea"/>
          <a:cs typeface="+mn-cs"/>
        </a:defRPr>
      </a:lvl4pPr>
      <a:lvl5pPr marL="1775272" algn="l" defTabSz="887636" rtl="0" eaLnBrk="1" latinLnBrk="0" hangingPunct="1">
        <a:defRPr sz="1747" kern="1200">
          <a:solidFill>
            <a:schemeClr val="tx1"/>
          </a:solidFill>
          <a:latin typeface="+mn-lt"/>
          <a:ea typeface="+mn-ea"/>
          <a:cs typeface="+mn-cs"/>
        </a:defRPr>
      </a:lvl5pPr>
      <a:lvl6pPr marL="2219090" algn="l" defTabSz="887636" rtl="0" eaLnBrk="1" latinLnBrk="0" hangingPunct="1">
        <a:defRPr sz="1747" kern="1200">
          <a:solidFill>
            <a:schemeClr val="tx1"/>
          </a:solidFill>
          <a:latin typeface="+mn-lt"/>
          <a:ea typeface="+mn-ea"/>
          <a:cs typeface="+mn-cs"/>
        </a:defRPr>
      </a:lvl6pPr>
      <a:lvl7pPr marL="2662909" algn="l" defTabSz="887636" rtl="0" eaLnBrk="1" latinLnBrk="0" hangingPunct="1">
        <a:defRPr sz="1747" kern="1200">
          <a:solidFill>
            <a:schemeClr val="tx1"/>
          </a:solidFill>
          <a:latin typeface="+mn-lt"/>
          <a:ea typeface="+mn-ea"/>
          <a:cs typeface="+mn-cs"/>
        </a:defRPr>
      </a:lvl7pPr>
      <a:lvl8pPr marL="3106726" algn="l" defTabSz="887636" rtl="0" eaLnBrk="1" latinLnBrk="0" hangingPunct="1">
        <a:defRPr sz="1747" kern="1200">
          <a:solidFill>
            <a:schemeClr val="tx1"/>
          </a:solidFill>
          <a:latin typeface="+mn-lt"/>
          <a:ea typeface="+mn-ea"/>
          <a:cs typeface="+mn-cs"/>
        </a:defRPr>
      </a:lvl8pPr>
      <a:lvl9pPr marL="3550544" algn="l" defTabSz="887636"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2029" y="383639"/>
            <a:ext cx="7037952"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a:t>
            </a:r>
          </a:p>
        </p:txBody>
      </p:sp>
      <p:sp>
        <p:nvSpPr>
          <p:cNvPr id="12" name="TextBox 11" hidden="1"/>
          <p:cNvSpPr txBox="1"/>
          <p:nvPr/>
        </p:nvSpPr>
        <p:spPr>
          <a:xfrm>
            <a:off x="1465424" y="9528624"/>
            <a:ext cx="552106" cy="107658"/>
          </a:xfrm>
          <a:prstGeom prst="rect">
            <a:avLst/>
          </a:prstGeom>
          <a:noFill/>
        </p:spPr>
        <p:txBody>
          <a:bodyPr wrap="square" lIns="0" tIns="0" rIns="0" bIns="0" rtlCol="0" anchor="ctr">
            <a:spAutoFit/>
          </a:bodyPr>
          <a:lstStyle/>
          <a:p>
            <a:pPr fontAlgn="base">
              <a:lnSpc>
                <a:spcPct val="90000"/>
              </a:lnSpc>
              <a:spcBef>
                <a:spcPts val="582"/>
              </a:spcBef>
              <a:buClr>
                <a:srgbClr val="0085C3"/>
              </a:buClr>
            </a:pPr>
            <a:fld id="{5084195E-6DF7-4B3B-A2AB-E67BEB13BF64}" type="datetime1">
              <a:rPr lang="en-US" sz="777">
                <a:solidFill>
                  <a:srgbClr val="000000">
                    <a:lumMod val="50000"/>
                    <a:lumOff val="50000"/>
                  </a:srgbClr>
                </a:solidFill>
                <a:cs typeface="Arial" pitchFamily="34" charset="0"/>
              </a:rPr>
              <a:pPr fontAlgn="base">
                <a:lnSpc>
                  <a:spcPct val="90000"/>
                </a:lnSpc>
                <a:spcBef>
                  <a:spcPts val="582"/>
                </a:spcBef>
                <a:buClr>
                  <a:srgbClr val="0085C3"/>
                </a:buClr>
              </a:pPr>
              <a:t>12/18/2018</a:t>
            </a:fld>
            <a:endParaRPr lang="en-US" sz="777" dirty="0">
              <a:solidFill>
                <a:srgbClr val="000000">
                  <a:lumMod val="50000"/>
                  <a:lumOff val="50000"/>
                </a:srgbClr>
              </a:solidFill>
              <a:cs typeface="Arial" pitchFamily="34" charset="0"/>
            </a:endParaRPr>
          </a:p>
        </p:txBody>
      </p:sp>
      <p:sp>
        <p:nvSpPr>
          <p:cNvPr id="2" name="fl"/>
          <p:cNvSpPr txBox="1"/>
          <p:nvPr/>
        </p:nvSpPr>
        <p:spPr>
          <a:xfrm>
            <a:off x="0" y="9717024"/>
            <a:ext cx="7772400" cy="0"/>
          </a:xfrm>
          <a:prstGeom prst="rect">
            <a:avLst/>
          </a:prstGeom>
          <a:noFill/>
        </p:spPr>
        <p:txBody>
          <a:bodyPr vert="horz" wrap="square" rtlCol="0">
            <a:noAutofit/>
          </a:bodyPr>
          <a:lstStyle/>
          <a:p>
            <a:pPr>
              <a:lnSpc>
                <a:spcPct val="90000"/>
              </a:lnSpc>
              <a:spcAft>
                <a:spcPts val="582"/>
              </a:spcAft>
              <a:buClr>
                <a:srgbClr val="444444"/>
              </a:buClr>
            </a:pPr>
            <a:endParaRPr lang="en-US" sz="1100" dirty="0">
              <a:solidFill>
                <a:srgbClr val="808080"/>
              </a:solidFill>
            </a:endParaRPr>
          </a:p>
        </p:txBody>
      </p:sp>
    </p:spTree>
    <p:extLst>
      <p:ext uri="{BB962C8B-B14F-4D97-AF65-F5344CB8AC3E}">
        <p14:creationId xmlns:p14="http://schemas.microsoft.com/office/powerpoint/2010/main" val="18124629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ransition spd="slow">
    <p:wipe dir="r"/>
  </p:transition>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33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106" b="1">
          <a:solidFill>
            <a:schemeClr val="accent1"/>
          </a:solidFill>
          <a:latin typeface="Arial Black" pitchFamily="34" charset="0"/>
        </a:defRPr>
      </a:lvl2pPr>
      <a:lvl3pPr algn="l" rtl="0" eaLnBrk="1" fontAlgn="base" hangingPunct="1">
        <a:lnSpc>
          <a:spcPct val="80000"/>
        </a:lnSpc>
        <a:spcBef>
          <a:spcPct val="0"/>
        </a:spcBef>
        <a:spcAft>
          <a:spcPct val="0"/>
        </a:spcAft>
        <a:defRPr sz="3106" b="1">
          <a:solidFill>
            <a:schemeClr val="accent1"/>
          </a:solidFill>
          <a:latin typeface="Arial Black" pitchFamily="34" charset="0"/>
        </a:defRPr>
      </a:lvl3pPr>
      <a:lvl4pPr algn="l" rtl="0" eaLnBrk="1" fontAlgn="base" hangingPunct="1">
        <a:lnSpc>
          <a:spcPct val="80000"/>
        </a:lnSpc>
        <a:spcBef>
          <a:spcPct val="0"/>
        </a:spcBef>
        <a:spcAft>
          <a:spcPct val="0"/>
        </a:spcAft>
        <a:defRPr sz="3106" b="1">
          <a:solidFill>
            <a:schemeClr val="accent1"/>
          </a:solidFill>
          <a:latin typeface="Arial Black" pitchFamily="34" charset="0"/>
        </a:defRPr>
      </a:lvl4pPr>
      <a:lvl5pPr algn="l" rtl="0" eaLnBrk="1" fontAlgn="base" hangingPunct="1">
        <a:lnSpc>
          <a:spcPct val="80000"/>
        </a:lnSpc>
        <a:spcBef>
          <a:spcPct val="0"/>
        </a:spcBef>
        <a:spcAft>
          <a:spcPct val="0"/>
        </a:spcAft>
        <a:defRPr sz="3106" b="1">
          <a:solidFill>
            <a:schemeClr val="accent1"/>
          </a:solidFill>
          <a:latin typeface="Arial Black" pitchFamily="34" charset="0"/>
        </a:defRPr>
      </a:lvl5pPr>
      <a:lvl6pPr marL="443776" algn="l" rtl="0" eaLnBrk="1" fontAlgn="base" hangingPunct="1">
        <a:lnSpc>
          <a:spcPct val="70000"/>
        </a:lnSpc>
        <a:spcBef>
          <a:spcPct val="0"/>
        </a:spcBef>
        <a:spcAft>
          <a:spcPct val="0"/>
        </a:spcAft>
        <a:defRPr sz="4271" b="1">
          <a:solidFill>
            <a:schemeClr val="accent1"/>
          </a:solidFill>
          <a:latin typeface="Arial Black" pitchFamily="34" charset="0"/>
        </a:defRPr>
      </a:lvl6pPr>
      <a:lvl7pPr marL="887554" algn="l" rtl="0" eaLnBrk="1" fontAlgn="base" hangingPunct="1">
        <a:lnSpc>
          <a:spcPct val="70000"/>
        </a:lnSpc>
        <a:spcBef>
          <a:spcPct val="0"/>
        </a:spcBef>
        <a:spcAft>
          <a:spcPct val="0"/>
        </a:spcAft>
        <a:defRPr sz="4271" b="1">
          <a:solidFill>
            <a:schemeClr val="accent1"/>
          </a:solidFill>
          <a:latin typeface="Arial Black" pitchFamily="34" charset="0"/>
        </a:defRPr>
      </a:lvl7pPr>
      <a:lvl8pPr marL="1331330" algn="l" rtl="0" eaLnBrk="1" fontAlgn="base" hangingPunct="1">
        <a:lnSpc>
          <a:spcPct val="70000"/>
        </a:lnSpc>
        <a:spcBef>
          <a:spcPct val="0"/>
        </a:spcBef>
        <a:spcAft>
          <a:spcPct val="0"/>
        </a:spcAft>
        <a:defRPr sz="4271" b="1">
          <a:solidFill>
            <a:schemeClr val="accent1"/>
          </a:solidFill>
          <a:latin typeface="Arial Black" pitchFamily="34" charset="0"/>
        </a:defRPr>
      </a:lvl8pPr>
      <a:lvl9pPr marL="1775106" algn="l" rtl="0" eaLnBrk="1" fontAlgn="base" hangingPunct="1">
        <a:lnSpc>
          <a:spcPct val="70000"/>
        </a:lnSpc>
        <a:spcBef>
          <a:spcPct val="0"/>
        </a:spcBef>
        <a:spcAft>
          <a:spcPct val="0"/>
        </a:spcAft>
        <a:defRPr sz="4271" b="1">
          <a:solidFill>
            <a:schemeClr val="accent1"/>
          </a:solidFill>
          <a:latin typeface="Arial Black" pitchFamily="34" charset="0"/>
        </a:defRPr>
      </a:lvl9pPr>
    </p:titleStyle>
    <p:bodyStyle>
      <a:lvl1pPr marL="221889" indent="-221889" algn="l" rtl="0" eaLnBrk="1" fontAlgn="base" hangingPunct="1">
        <a:lnSpc>
          <a:spcPct val="90000"/>
        </a:lnSpc>
        <a:spcBef>
          <a:spcPts val="1165"/>
        </a:spcBef>
        <a:spcAft>
          <a:spcPts val="0"/>
        </a:spcAft>
        <a:buClr>
          <a:schemeClr val="accent1"/>
        </a:buClr>
        <a:buFont typeface="Arial" pitchFamily="34" charset="0"/>
        <a:buChar char="•"/>
        <a:defRPr sz="1747">
          <a:solidFill>
            <a:schemeClr val="tx1"/>
          </a:solidFill>
          <a:latin typeface="Museo Sans For Dell" pitchFamily="2" charset="0"/>
          <a:ea typeface="Museo Sans For Dell" pitchFamily="2" charset="0"/>
          <a:cs typeface="+mn-cs"/>
        </a:defRPr>
      </a:lvl1pPr>
      <a:lvl2pPr marL="557802" indent="-217267" algn="l" rtl="0" eaLnBrk="1" fontAlgn="base" hangingPunct="1">
        <a:lnSpc>
          <a:spcPct val="90000"/>
        </a:lnSpc>
        <a:spcBef>
          <a:spcPts val="292"/>
        </a:spcBef>
        <a:spcAft>
          <a:spcPts val="0"/>
        </a:spcAft>
        <a:buClr>
          <a:schemeClr val="accent1"/>
        </a:buClr>
        <a:buFont typeface="Museo Sans For Dell" pitchFamily="2" charset="0"/>
        <a:buChar char="–"/>
        <a:defRPr sz="1553" baseline="0">
          <a:solidFill>
            <a:schemeClr val="tx1"/>
          </a:solidFill>
          <a:latin typeface="Museo Sans For Dell" pitchFamily="2" charset="0"/>
          <a:ea typeface="Museo Sans For Dell" pitchFamily="2" charset="0"/>
        </a:defRPr>
      </a:lvl2pPr>
      <a:lvl3pPr marL="882932" indent="-214184" algn="l" rtl="0" eaLnBrk="1" fontAlgn="base" hangingPunct="1">
        <a:lnSpc>
          <a:spcPct val="90000"/>
        </a:lnSpc>
        <a:spcBef>
          <a:spcPts val="292"/>
        </a:spcBef>
        <a:spcAft>
          <a:spcPts val="0"/>
        </a:spcAft>
        <a:buClr>
          <a:schemeClr val="accent1"/>
        </a:buClr>
        <a:buFont typeface="Museo Sans For Dell" pitchFamily="2" charset="0"/>
        <a:buChar char="–"/>
        <a:defRPr sz="1359" baseline="0">
          <a:solidFill>
            <a:schemeClr val="tx1"/>
          </a:solidFill>
          <a:latin typeface="Museo Sans For Dell" pitchFamily="2" charset="0"/>
          <a:ea typeface="Museo Sans For Dell" pitchFamily="2" charset="0"/>
        </a:defRPr>
      </a:lvl3pPr>
      <a:lvl4pPr marL="1164913" indent="-171039" algn="l" rtl="0" eaLnBrk="1" fontAlgn="base" hangingPunct="1">
        <a:lnSpc>
          <a:spcPct val="90000"/>
        </a:lnSpc>
        <a:spcBef>
          <a:spcPts val="292"/>
        </a:spcBef>
        <a:spcAft>
          <a:spcPts val="0"/>
        </a:spcAft>
        <a:buClr>
          <a:schemeClr val="accent1"/>
        </a:buClr>
        <a:buFont typeface="Museo For Dell 300" pitchFamily="50" charset="0"/>
        <a:buChar char="–"/>
        <a:defRPr sz="1165">
          <a:solidFill>
            <a:schemeClr val="tx1"/>
          </a:solidFill>
          <a:latin typeface="Museo Sans For Dell" pitchFamily="2" charset="0"/>
          <a:ea typeface="Museo Sans For Dell" pitchFamily="2" charset="0"/>
        </a:defRPr>
      </a:lvl4pPr>
      <a:lvl5pPr marL="1560923" indent="-229593" algn="l" rtl="0" eaLnBrk="1" fontAlgn="base" hangingPunct="1">
        <a:lnSpc>
          <a:spcPct val="90000"/>
        </a:lnSpc>
        <a:spcBef>
          <a:spcPts val="777"/>
        </a:spcBef>
        <a:spcAft>
          <a:spcPct val="0"/>
        </a:spcAft>
        <a:buClr>
          <a:schemeClr val="bg1"/>
        </a:buClr>
        <a:buFont typeface="Museo For Dell 300" pitchFamily="50" charset="0"/>
        <a:buChar char="–"/>
        <a:defRPr sz="1747">
          <a:solidFill>
            <a:schemeClr val="bg2"/>
          </a:solidFill>
          <a:latin typeface="Museo Sans For Dell" pitchFamily="2" charset="0"/>
          <a:ea typeface="Museo Sans For Dell" pitchFamily="2" charset="0"/>
        </a:defRPr>
      </a:lvl5pPr>
      <a:lvl6pPr marL="2004699"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6pPr>
      <a:lvl7pPr marL="2448477"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7pPr>
      <a:lvl8pPr marL="2892253"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8pPr>
      <a:lvl9pPr marL="3336029"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9pPr>
    </p:bodyStyle>
    <p:otherStyle>
      <a:defPPr>
        <a:defRPr lang="en-US"/>
      </a:defPPr>
      <a:lvl1pPr marL="0" algn="l" defTabSz="887554" rtl="0" eaLnBrk="1" latinLnBrk="0" hangingPunct="1">
        <a:defRPr sz="1747" kern="1200">
          <a:solidFill>
            <a:schemeClr val="tx1"/>
          </a:solidFill>
          <a:latin typeface="+mn-lt"/>
          <a:ea typeface="+mn-ea"/>
          <a:cs typeface="+mn-cs"/>
        </a:defRPr>
      </a:lvl1pPr>
      <a:lvl2pPr marL="443776" algn="l" defTabSz="887554" rtl="0" eaLnBrk="1" latinLnBrk="0" hangingPunct="1">
        <a:defRPr sz="1747" kern="1200">
          <a:solidFill>
            <a:schemeClr val="tx1"/>
          </a:solidFill>
          <a:latin typeface="+mn-lt"/>
          <a:ea typeface="+mn-ea"/>
          <a:cs typeface="+mn-cs"/>
        </a:defRPr>
      </a:lvl2pPr>
      <a:lvl3pPr marL="887554" algn="l" defTabSz="887554" rtl="0" eaLnBrk="1" latinLnBrk="0" hangingPunct="1">
        <a:defRPr sz="1747" kern="1200">
          <a:solidFill>
            <a:schemeClr val="tx1"/>
          </a:solidFill>
          <a:latin typeface="+mn-lt"/>
          <a:ea typeface="+mn-ea"/>
          <a:cs typeface="+mn-cs"/>
        </a:defRPr>
      </a:lvl3pPr>
      <a:lvl4pPr marL="1331330" algn="l" defTabSz="887554" rtl="0" eaLnBrk="1" latinLnBrk="0" hangingPunct="1">
        <a:defRPr sz="1747" kern="1200">
          <a:solidFill>
            <a:schemeClr val="tx1"/>
          </a:solidFill>
          <a:latin typeface="+mn-lt"/>
          <a:ea typeface="+mn-ea"/>
          <a:cs typeface="+mn-cs"/>
        </a:defRPr>
      </a:lvl4pPr>
      <a:lvl5pPr marL="1775106" algn="l" defTabSz="887554" rtl="0" eaLnBrk="1" latinLnBrk="0" hangingPunct="1">
        <a:defRPr sz="1747" kern="1200">
          <a:solidFill>
            <a:schemeClr val="tx1"/>
          </a:solidFill>
          <a:latin typeface="+mn-lt"/>
          <a:ea typeface="+mn-ea"/>
          <a:cs typeface="+mn-cs"/>
        </a:defRPr>
      </a:lvl5pPr>
      <a:lvl6pPr marL="2218883" algn="l" defTabSz="887554" rtl="0" eaLnBrk="1" latinLnBrk="0" hangingPunct="1">
        <a:defRPr sz="1747" kern="1200">
          <a:solidFill>
            <a:schemeClr val="tx1"/>
          </a:solidFill>
          <a:latin typeface="+mn-lt"/>
          <a:ea typeface="+mn-ea"/>
          <a:cs typeface="+mn-cs"/>
        </a:defRPr>
      </a:lvl6pPr>
      <a:lvl7pPr marL="2662660" algn="l" defTabSz="887554" rtl="0" eaLnBrk="1" latinLnBrk="0" hangingPunct="1">
        <a:defRPr sz="1747" kern="1200">
          <a:solidFill>
            <a:schemeClr val="tx1"/>
          </a:solidFill>
          <a:latin typeface="+mn-lt"/>
          <a:ea typeface="+mn-ea"/>
          <a:cs typeface="+mn-cs"/>
        </a:defRPr>
      </a:lvl7pPr>
      <a:lvl8pPr marL="3106436" algn="l" defTabSz="887554" rtl="0" eaLnBrk="1" latinLnBrk="0" hangingPunct="1">
        <a:defRPr sz="1747" kern="1200">
          <a:solidFill>
            <a:schemeClr val="tx1"/>
          </a:solidFill>
          <a:latin typeface="+mn-lt"/>
          <a:ea typeface="+mn-ea"/>
          <a:cs typeface="+mn-cs"/>
        </a:defRPr>
      </a:lvl8pPr>
      <a:lvl9pPr marL="3550213" algn="l" defTabSz="887554" rtl="0" eaLnBrk="1" latinLnBrk="0" hangingPunct="1">
        <a:defRPr sz="17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2029" y="383639"/>
            <a:ext cx="7037952"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a:t>
            </a:r>
          </a:p>
        </p:txBody>
      </p:sp>
      <p:sp>
        <p:nvSpPr>
          <p:cNvPr id="12" name="TextBox 11" hidden="1"/>
          <p:cNvSpPr txBox="1"/>
          <p:nvPr/>
        </p:nvSpPr>
        <p:spPr>
          <a:xfrm>
            <a:off x="1465424" y="9528624"/>
            <a:ext cx="552106" cy="107658"/>
          </a:xfrm>
          <a:prstGeom prst="rect">
            <a:avLst/>
          </a:prstGeom>
          <a:noFill/>
        </p:spPr>
        <p:txBody>
          <a:bodyPr wrap="square" lIns="0" tIns="0" rIns="0" bIns="0" rtlCol="0" anchor="ctr">
            <a:spAutoFit/>
          </a:bodyPr>
          <a:lstStyle/>
          <a:p>
            <a:pPr fontAlgn="base">
              <a:lnSpc>
                <a:spcPct val="90000"/>
              </a:lnSpc>
              <a:spcBef>
                <a:spcPts val="582"/>
              </a:spcBef>
              <a:buClr>
                <a:srgbClr val="0085C3"/>
              </a:buClr>
            </a:pPr>
            <a:fld id="{5084195E-6DF7-4B3B-A2AB-E67BEB13BF64}" type="datetime1">
              <a:rPr lang="en-US" sz="777">
                <a:solidFill>
                  <a:srgbClr val="000000">
                    <a:lumMod val="50000"/>
                    <a:lumOff val="50000"/>
                  </a:srgbClr>
                </a:solidFill>
                <a:cs typeface="Arial" pitchFamily="34" charset="0"/>
              </a:rPr>
              <a:pPr fontAlgn="base">
                <a:lnSpc>
                  <a:spcPct val="90000"/>
                </a:lnSpc>
                <a:spcBef>
                  <a:spcPts val="582"/>
                </a:spcBef>
                <a:buClr>
                  <a:srgbClr val="0085C3"/>
                </a:buClr>
              </a:pPr>
              <a:t>12/18/2018</a:t>
            </a:fld>
            <a:endParaRPr lang="en-US" sz="777" dirty="0">
              <a:solidFill>
                <a:srgbClr val="000000">
                  <a:lumMod val="50000"/>
                  <a:lumOff val="50000"/>
                </a:srgbClr>
              </a:solidFill>
              <a:cs typeface="Arial" pitchFamily="34" charset="0"/>
            </a:endParaRPr>
          </a:p>
        </p:txBody>
      </p:sp>
      <p:sp>
        <p:nvSpPr>
          <p:cNvPr id="2" name="fl"/>
          <p:cNvSpPr txBox="1"/>
          <p:nvPr/>
        </p:nvSpPr>
        <p:spPr>
          <a:xfrm>
            <a:off x="0" y="9717024"/>
            <a:ext cx="7772400" cy="0"/>
          </a:xfrm>
          <a:prstGeom prst="rect">
            <a:avLst/>
          </a:prstGeom>
          <a:noFill/>
        </p:spPr>
        <p:txBody>
          <a:bodyPr vert="horz" wrap="square" rtlCol="0">
            <a:noAutofit/>
          </a:bodyPr>
          <a:lstStyle/>
          <a:p>
            <a:pPr>
              <a:lnSpc>
                <a:spcPct val="90000"/>
              </a:lnSpc>
              <a:spcAft>
                <a:spcPts val="582"/>
              </a:spcAft>
              <a:buClr>
                <a:srgbClr val="444444"/>
              </a:buClr>
            </a:pPr>
            <a:endParaRPr lang="en-US" sz="1100" dirty="0">
              <a:solidFill>
                <a:srgbClr val="808080"/>
              </a:solidFill>
            </a:endParaRPr>
          </a:p>
        </p:txBody>
      </p:sp>
    </p:spTree>
    <p:extLst>
      <p:ext uri="{BB962C8B-B14F-4D97-AF65-F5344CB8AC3E}">
        <p14:creationId xmlns:p14="http://schemas.microsoft.com/office/powerpoint/2010/main" val="22132700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ransition spd="slow">
    <p:wipe dir="r"/>
  </p:transition>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33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106" b="1">
          <a:solidFill>
            <a:schemeClr val="accent1"/>
          </a:solidFill>
          <a:latin typeface="Arial Black" pitchFamily="34" charset="0"/>
        </a:defRPr>
      </a:lvl2pPr>
      <a:lvl3pPr algn="l" rtl="0" eaLnBrk="1" fontAlgn="base" hangingPunct="1">
        <a:lnSpc>
          <a:spcPct val="80000"/>
        </a:lnSpc>
        <a:spcBef>
          <a:spcPct val="0"/>
        </a:spcBef>
        <a:spcAft>
          <a:spcPct val="0"/>
        </a:spcAft>
        <a:defRPr sz="3106" b="1">
          <a:solidFill>
            <a:schemeClr val="accent1"/>
          </a:solidFill>
          <a:latin typeface="Arial Black" pitchFamily="34" charset="0"/>
        </a:defRPr>
      </a:lvl3pPr>
      <a:lvl4pPr algn="l" rtl="0" eaLnBrk="1" fontAlgn="base" hangingPunct="1">
        <a:lnSpc>
          <a:spcPct val="80000"/>
        </a:lnSpc>
        <a:spcBef>
          <a:spcPct val="0"/>
        </a:spcBef>
        <a:spcAft>
          <a:spcPct val="0"/>
        </a:spcAft>
        <a:defRPr sz="3106" b="1">
          <a:solidFill>
            <a:schemeClr val="accent1"/>
          </a:solidFill>
          <a:latin typeface="Arial Black" pitchFamily="34" charset="0"/>
        </a:defRPr>
      </a:lvl4pPr>
      <a:lvl5pPr algn="l" rtl="0" eaLnBrk="1" fontAlgn="base" hangingPunct="1">
        <a:lnSpc>
          <a:spcPct val="80000"/>
        </a:lnSpc>
        <a:spcBef>
          <a:spcPct val="0"/>
        </a:spcBef>
        <a:spcAft>
          <a:spcPct val="0"/>
        </a:spcAft>
        <a:defRPr sz="3106" b="1">
          <a:solidFill>
            <a:schemeClr val="accent1"/>
          </a:solidFill>
          <a:latin typeface="Arial Black" pitchFamily="34" charset="0"/>
        </a:defRPr>
      </a:lvl5pPr>
      <a:lvl6pPr marL="443776" algn="l" rtl="0" eaLnBrk="1" fontAlgn="base" hangingPunct="1">
        <a:lnSpc>
          <a:spcPct val="70000"/>
        </a:lnSpc>
        <a:spcBef>
          <a:spcPct val="0"/>
        </a:spcBef>
        <a:spcAft>
          <a:spcPct val="0"/>
        </a:spcAft>
        <a:defRPr sz="4271" b="1">
          <a:solidFill>
            <a:schemeClr val="accent1"/>
          </a:solidFill>
          <a:latin typeface="Arial Black" pitchFamily="34" charset="0"/>
        </a:defRPr>
      </a:lvl6pPr>
      <a:lvl7pPr marL="887554" algn="l" rtl="0" eaLnBrk="1" fontAlgn="base" hangingPunct="1">
        <a:lnSpc>
          <a:spcPct val="70000"/>
        </a:lnSpc>
        <a:spcBef>
          <a:spcPct val="0"/>
        </a:spcBef>
        <a:spcAft>
          <a:spcPct val="0"/>
        </a:spcAft>
        <a:defRPr sz="4271" b="1">
          <a:solidFill>
            <a:schemeClr val="accent1"/>
          </a:solidFill>
          <a:latin typeface="Arial Black" pitchFamily="34" charset="0"/>
        </a:defRPr>
      </a:lvl7pPr>
      <a:lvl8pPr marL="1331330" algn="l" rtl="0" eaLnBrk="1" fontAlgn="base" hangingPunct="1">
        <a:lnSpc>
          <a:spcPct val="70000"/>
        </a:lnSpc>
        <a:spcBef>
          <a:spcPct val="0"/>
        </a:spcBef>
        <a:spcAft>
          <a:spcPct val="0"/>
        </a:spcAft>
        <a:defRPr sz="4271" b="1">
          <a:solidFill>
            <a:schemeClr val="accent1"/>
          </a:solidFill>
          <a:latin typeface="Arial Black" pitchFamily="34" charset="0"/>
        </a:defRPr>
      </a:lvl8pPr>
      <a:lvl9pPr marL="1775106" algn="l" rtl="0" eaLnBrk="1" fontAlgn="base" hangingPunct="1">
        <a:lnSpc>
          <a:spcPct val="70000"/>
        </a:lnSpc>
        <a:spcBef>
          <a:spcPct val="0"/>
        </a:spcBef>
        <a:spcAft>
          <a:spcPct val="0"/>
        </a:spcAft>
        <a:defRPr sz="4271" b="1">
          <a:solidFill>
            <a:schemeClr val="accent1"/>
          </a:solidFill>
          <a:latin typeface="Arial Black" pitchFamily="34" charset="0"/>
        </a:defRPr>
      </a:lvl9pPr>
    </p:titleStyle>
    <p:bodyStyle>
      <a:lvl1pPr marL="221889" indent="-221889" algn="l" rtl="0" eaLnBrk="1" fontAlgn="base" hangingPunct="1">
        <a:lnSpc>
          <a:spcPct val="90000"/>
        </a:lnSpc>
        <a:spcBef>
          <a:spcPts val="1165"/>
        </a:spcBef>
        <a:spcAft>
          <a:spcPts val="0"/>
        </a:spcAft>
        <a:buClr>
          <a:schemeClr val="accent1"/>
        </a:buClr>
        <a:buFont typeface="Arial" pitchFamily="34" charset="0"/>
        <a:buChar char="•"/>
        <a:defRPr sz="1747">
          <a:solidFill>
            <a:schemeClr val="tx1"/>
          </a:solidFill>
          <a:latin typeface="Museo Sans For Dell" pitchFamily="2" charset="0"/>
          <a:ea typeface="Museo Sans For Dell" pitchFamily="2" charset="0"/>
          <a:cs typeface="+mn-cs"/>
        </a:defRPr>
      </a:lvl1pPr>
      <a:lvl2pPr marL="557802" indent="-217267" algn="l" rtl="0" eaLnBrk="1" fontAlgn="base" hangingPunct="1">
        <a:lnSpc>
          <a:spcPct val="90000"/>
        </a:lnSpc>
        <a:spcBef>
          <a:spcPts val="292"/>
        </a:spcBef>
        <a:spcAft>
          <a:spcPts val="0"/>
        </a:spcAft>
        <a:buClr>
          <a:schemeClr val="accent1"/>
        </a:buClr>
        <a:buFont typeface="Museo Sans For Dell" pitchFamily="2" charset="0"/>
        <a:buChar char="–"/>
        <a:defRPr sz="1553" baseline="0">
          <a:solidFill>
            <a:schemeClr val="tx1"/>
          </a:solidFill>
          <a:latin typeface="Museo Sans For Dell" pitchFamily="2" charset="0"/>
          <a:ea typeface="Museo Sans For Dell" pitchFamily="2" charset="0"/>
        </a:defRPr>
      </a:lvl2pPr>
      <a:lvl3pPr marL="882932" indent="-214184" algn="l" rtl="0" eaLnBrk="1" fontAlgn="base" hangingPunct="1">
        <a:lnSpc>
          <a:spcPct val="90000"/>
        </a:lnSpc>
        <a:spcBef>
          <a:spcPts val="292"/>
        </a:spcBef>
        <a:spcAft>
          <a:spcPts val="0"/>
        </a:spcAft>
        <a:buClr>
          <a:schemeClr val="accent1"/>
        </a:buClr>
        <a:buFont typeface="Museo Sans For Dell" pitchFamily="2" charset="0"/>
        <a:buChar char="–"/>
        <a:defRPr sz="1359" baseline="0">
          <a:solidFill>
            <a:schemeClr val="tx1"/>
          </a:solidFill>
          <a:latin typeface="Museo Sans For Dell" pitchFamily="2" charset="0"/>
          <a:ea typeface="Museo Sans For Dell" pitchFamily="2" charset="0"/>
        </a:defRPr>
      </a:lvl3pPr>
      <a:lvl4pPr marL="1164913" indent="-171039" algn="l" rtl="0" eaLnBrk="1" fontAlgn="base" hangingPunct="1">
        <a:lnSpc>
          <a:spcPct val="90000"/>
        </a:lnSpc>
        <a:spcBef>
          <a:spcPts val="292"/>
        </a:spcBef>
        <a:spcAft>
          <a:spcPts val="0"/>
        </a:spcAft>
        <a:buClr>
          <a:schemeClr val="accent1"/>
        </a:buClr>
        <a:buFont typeface="Museo For Dell 300" pitchFamily="50" charset="0"/>
        <a:buChar char="–"/>
        <a:defRPr sz="1165">
          <a:solidFill>
            <a:schemeClr val="tx1"/>
          </a:solidFill>
          <a:latin typeface="Museo Sans For Dell" pitchFamily="2" charset="0"/>
          <a:ea typeface="Museo Sans For Dell" pitchFamily="2" charset="0"/>
        </a:defRPr>
      </a:lvl4pPr>
      <a:lvl5pPr marL="1560923" indent="-229593" algn="l" rtl="0" eaLnBrk="1" fontAlgn="base" hangingPunct="1">
        <a:lnSpc>
          <a:spcPct val="90000"/>
        </a:lnSpc>
        <a:spcBef>
          <a:spcPts val="777"/>
        </a:spcBef>
        <a:spcAft>
          <a:spcPct val="0"/>
        </a:spcAft>
        <a:buClr>
          <a:schemeClr val="bg1"/>
        </a:buClr>
        <a:buFont typeface="Museo For Dell 300" pitchFamily="50" charset="0"/>
        <a:buChar char="–"/>
        <a:defRPr sz="1747">
          <a:solidFill>
            <a:schemeClr val="bg2"/>
          </a:solidFill>
          <a:latin typeface="Museo Sans For Dell" pitchFamily="2" charset="0"/>
          <a:ea typeface="Museo Sans For Dell" pitchFamily="2" charset="0"/>
        </a:defRPr>
      </a:lvl5pPr>
      <a:lvl6pPr marL="2004699"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6pPr>
      <a:lvl7pPr marL="2448477"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7pPr>
      <a:lvl8pPr marL="2892253"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8pPr>
      <a:lvl9pPr marL="3336029" indent="-229593" algn="l" rtl="0" eaLnBrk="1" fontAlgn="base" hangingPunct="1">
        <a:lnSpc>
          <a:spcPct val="95000"/>
        </a:lnSpc>
        <a:spcBef>
          <a:spcPct val="30000"/>
        </a:spcBef>
        <a:spcAft>
          <a:spcPct val="0"/>
        </a:spcAft>
        <a:buClr>
          <a:schemeClr val="accent1"/>
        </a:buClr>
        <a:buFont typeface="Arial" charset="0"/>
        <a:buChar char="–"/>
        <a:defRPr sz="1553">
          <a:solidFill>
            <a:schemeClr val="accent1"/>
          </a:solidFill>
          <a:latin typeface="+mn-lt"/>
        </a:defRPr>
      </a:lvl9pPr>
    </p:bodyStyle>
    <p:otherStyle>
      <a:defPPr>
        <a:defRPr lang="en-US"/>
      </a:defPPr>
      <a:lvl1pPr marL="0" algn="l" defTabSz="887554" rtl="0" eaLnBrk="1" latinLnBrk="0" hangingPunct="1">
        <a:defRPr sz="1747" kern="1200">
          <a:solidFill>
            <a:schemeClr val="tx1"/>
          </a:solidFill>
          <a:latin typeface="+mn-lt"/>
          <a:ea typeface="+mn-ea"/>
          <a:cs typeface="+mn-cs"/>
        </a:defRPr>
      </a:lvl1pPr>
      <a:lvl2pPr marL="443776" algn="l" defTabSz="887554" rtl="0" eaLnBrk="1" latinLnBrk="0" hangingPunct="1">
        <a:defRPr sz="1747" kern="1200">
          <a:solidFill>
            <a:schemeClr val="tx1"/>
          </a:solidFill>
          <a:latin typeface="+mn-lt"/>
          <a:ea typeface="+mn-ea"/>
          <a:cs typeface="+mn-cs"/>
        </a:defRPr>
      </a:lvl2pPr>
      <a:lvl3pPr marL="887554" algn="l" defTabSz="887554" rtl="0" eaLnBrk="1" latinLnBrk="0" hangingPunct="1">
        <a:defRPr sz="1747" kern="1200">
          <a:solidFill>
            <a:schemeClr val="tx1"/>
          </a:solidFill>
          <a:latin typeface="+mn-lt"/>
          <a:ea typeface="+mn-ea"/>
          <a:cs typeface="+mn-cs"/>
        </a:defRPr>
      </a:lvl3pPr>
      <a:lvl4pPr marL="1331330" algn="l" defTabSz="887554" rtl="0" eaLnBrk="1" latinLnBrk="0" hangingPunct="1">
        <a:defRPr sz="1747" kern="1200">
          <a:solidFill>
            <a:schemeClr val="tx1"/>
          </a:solidFill>
          <a:latin typeface="+mn-lt"/>
          <a:ea typeface="+mn-ea"/>
          <a:cs typeface="+mn-cs"/>
        </a:defRPr>
      </a:lvl4pPr>
      <a:lvl5pPr marL="1775106" algn="l" defTabSz="887554" rtl="0" eaLnBrk="1" latinLnBrk="0" hangingPunct="1">
        <a:defRPr sz="1747" kern="1200">
          <a:solidFill>
            <a:schemeClr val="tx1"/>
          </a:solidFill>
          <a:latin typeface="+mn-lt"/>
          <a:ea typeface="+mn-ea"/>
          <a:cs typeface="+mn-cs"/>
        </a:defRPr>
      </a:lvl5pPr>
      <a:lvl6pPr marL="2218883" algn="l" defTabSz="887554" rtl="0" eaLnBrk="1" latinLnBrk="0" hangingPunct="1">
        <a:defRPr sz="1747" kern="1200">
          <a:solidFill>
            <a:schemeClr val="tx1"/>
          </a:solidFill>
          <a:latin typeface="+mn-lt"/>
          <a:ea typeface="+mn-ea"/>
          <a:cs typeface="+mn-cs"/>
        </a:defRPr>
      </a:lvl6pPr>
      <a:lvl7pPr marL="2662660" algn="l" defTabSz="887554" rtl="0" eaLnBrk="1" latinLnBrk="0" hangingPunct="1">
        <a:defRPr sz="1747" kern="1200">
          <a:solidFill>
            <a:schemeClr val="tx1"/>
          </a:solidFill>
          <a:latin typeface="+mn-lt"/>
          <a:ea typeface="+mn-ea"/>
          <a:cs typeface="+mn-cs"/>
        </a:defRPr>
      </a:lvl7pPr>
      <a:lvl8pPr marL="3106436" algn="l" defTabSz="887554" rtl="0" eaLnBrk="1" latinLnBrk="0" hangingPunct="1">
        <a:defRPr sz="1747" kern="1200">
          <a:solidFill>
            <a:schemeClr val="tx1"/>
          </a:solidFill>
          <a:latin typeface="+mn-lt"/>
          <a:ea typeface="+mn-ea"/>
          <a:cs typeface="+mn-cs"/>
        </a:defRPr>
      </a:lvl8pPr>
      <a:lvl9pPr marL="3550213" algn="l" defTabSz="887554"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ell.com/servicedescriptions" TargetMode="External"/><Relationship Id="rId2" Type="http://schemas.openxmlformats.org/officeDocument/2006/relationships/hyperlink" Target="http://www.dell.com/warranty" TargetMode="External"/><Relationship Id="rId1" Type="http://schemas.openxmlformats.org/officeDocument/2006/relationships/slideLayout" Target="../slideLayouts/slideLayout2.xml"/><Relationship Id="rId4" Type="http://schemas.openxmlformats.org/officeDocument/2006/relationships/hyperlink" Target="http://www.dell.com/servicecontrac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39" y="7259889"/>
            <a:ext cx="7117289" cy="1173708"/>
          </a:xfrm>
          <a:prstGeom prst="rect">
            <a:avLst/>
          </a:prstGeom>
          <a:noFill/>
        </p:spPr>
        <p:txBody>
          <a:bodyPr wrap="square" rtlCol="0">
            <a:noAutofit/>
          </a:bodyPr>
          <a:lstStyle/>
          <a:p>
            <a:pPr>
              <a:lnSpc>
                <a:spcPct val="90000"/>
              </a:lnSpc>
              <a:spcBef>
                <a:spcPts val="0"/>
              </a:spcBef>
              <a:spcAft>
                <a:spcPts val="600"/>
              </a:spcAft>
              <a:buClr>
                <a:schemeClr val="bg1"/>
              </a:buClr>
            </a:pPr>
            <a:r>
              <a:rPr lang="en-US" sz="3600" dirty="0">
                <a:latin typeface="+mn-lt"/>
              </a:rPr>
              <a:t>Dell Inspiron </a:t>
            </a:r>
            <a:r>
              <a:rPr lang="en-US" sz="3600" dirty="0" smtClean="0">
                <a:latin typeface="+mn-lt"/>
              </a:rPr>
              <a:t>14/15/17 </a:t>
            </a:r>
            <a:r>
              <a:rPr lang="en-US" sz="3600" dirty="0"/>
              <a:t>3</a:t>
            </a:r>
            <a:r>
              <a:rPr lang="en-US" sz="3600" dirty="0" smtClean="0">
                <a:latin typeface="+mn-lt"/>
              </a:rPr>
              <a:t>000 </a:t>
            </a:r>
            <a:r>
              <a:rPr lang="en-US" sz="3600" dirty="0" smtClean="0">
                <a:latin typeface="+mn-lt"/>
              </a:rPr>
              <a:t>(Intel®) Laptop</a:t>
            </a:r>
            <a:endParaRPr lang="en-US" sz="3600" dirty="0">
              <a:latin typeface="+mn-lt"/>
            </a:endParaRPr>
          </a:p>
          <a:p>
            <a:pPr>
              <a:lnSpc>
                <a:spcPct val="90000"/>
              </a:lnSpc>
              <a:spcAft>
                <a:spcPts val="600"/>
              </a:spcAft>
              <a:buClr>
                <a:schemeClr val="bg1"/>
              </a:buClr>
            </a:pPr>
            <a:r>
              <a:rPr lang="en-US" sz="2400" dirty="0"/>
              <a:t>Models </a:t>
            </a:r>
            <a:r>
              <a:rPr lang="en-US" sz="2400" dirty="0" smtClean="0"/>
              <a:t>348x, 358x, 378x</a:t>
            </a:r>
            <a:endParaRPr lang="en-US" sz="2400" dirty="0"/>
          </a:p>
        </p:txBody>
      </p:sp>
      <p:sp>
        <p:nvSpPr>
          <p:cNvPr id="14" name="TextBox 13"/>
          <p:cNvSpPr txBox="1"/>
          <p:nvPr/>
        </p:nvSpPr>
        <p:spPr>
          <a:xfrm>
            <a:off x="571066" y="8920325"/>
            <a:ext cx="2697115" cy="391885"/>
          </a:xfrm>
          <a:prstGeom prst="rect">
            <a:avLst/>
          </a:prstGeom>
          <a:noFill/>
        </p:spPr>
        <p:txBody>
          <a:bodyPr wrap="square" rtlCol="0">
            <a:noAutofit/>
          </a:bodyPr>
          <a:lstStyle/>
          <a:p>
            <a:pPr>
              <a:lnSpc>
                <a:spcPct val="90000"/>
              </a:lnSpc>
              <a:spcBef>
                <a:spcPts val="0"/>
              </a:spcBef>
              <a:spcAft>
                <a:spcPts val="600"/>
              </a:spcAft>
              <a:buClr>
                <a:schemeClr val="bg1"/>
              </a:buClr>
            </a:pPr>
            <a:r>
              <a:rPr lang="en-US" sz="1100" dirty="0">
                <a:latin typeface="+mn-lt"/>
              </a:rPr>
              <a:t>Reviewer’s Guide – </a:t>
            </a:r>
            <a:r>
              <a:rPr lang="en-US" sz="1100" dirty="0" smtClean="0"/>
              <a:t>December</a:t>
            </a:r>
            <a:r>
              <a:rPr lang="en-US" sz="1100" dirty="0" smtClean="0">
                <a:latin typeface="+mn-lt"/>
              </a:rPr>
              <a:t> </a:t>
            </a:r>
            <a:r>
              <a:rPr lang="en-US" sz="1100" dirty="0">
                <a:latin typeface="+mn-lt"/>
              </a:rPr>
              <a:t>2018</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1776" y="8705800"/>
            <a:ext cx="914402" cy="914400"/>
          </a:xfrm>
          <a:prstGeom prst="rect">
            <a:avLst/>
          </a:prstGeom>
        </p:spPr>
      </p:pic>
      <p:sp>
        <p:nvSpPr>
          <p:cNvPr id="8" name="Content Placeholder 4"/>
          <p:cNvSpPr txBox="1">
            <a:spLocks/>
          </p:cNvSpPr>
          <p:nvPr/>
        </p:nvSpPr>
        <p:spPr bwMode="auto">
          <a:xfrm>
            <a:off x="647367" y="9584413"/>
            <a:ext cx="2660570" cy="9538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600"/>
              </a:spcBef>
              <a:defRPr/>
            </a:pPr>
            <a:endParaRPr lang="en-US" sz="800" dirty="0">
              <a:solidFill>
                <a:schemeClr val="bg2">
                  <a:lumMod val="50000"/>
                </a:schemeClr>
              </a:solidFill>
              <a:latin typeface="+mn-lt"/>
            </a:endParaRPr>
          </a:p>
        </p:txBody>
      </p:sp>
      <p:sp>
        <p:nvSpPr>
          <p:cNvPr id="13" name="TextBox 12"/>
          <p:cNvSpPr txBox="1"/>
          <p:nvPr/>
        </p:nvSpPr>
        <p:spPr>
          <a:xfrm>
            <a:off x="279025" y="193008"/>
            <a:ext cx="3700131" cy="584791"/>
          </a:xfrm>
          <a:prstGeom prst="rect">
            <a:avLst/>
          </a:prstGeom>
          <a:noFill/>
        </p:spPr>
        <p:txBody>
          <a:bodyPr wrap="square" rtlCol="0">
            <a:noAutofit/>
          </a:bodyPr>
          <a:lstStyle/>
          <a:p>
            <a:pPr fontAlgn="auto">
              <a:lnSpc>
                <a:spcPct val="90000"/>
              </a:lnSpc>
              <a:spcBef>
                <a:spcPts val="0"/>
              </a:spcBef>
              <a:spcAft>
                <a:spcPts val="600"/>
              </a:spcAft>
              <a:buClr>
                <a:srgbClr val="444444"/>
              </a:buClr>
            </a:pPr>
            <a:r>
              <a:rPr lang="en-US" sz="1200" dirty="0">
                <a:solidFill>
                  <a:schemeClr val="bg2"/>
                </a:solidFill>
                <a:latin typeface="Arial" panose="020B0604020202020204" pitchFamily="34" charset="0"/>
                <a:ea typeface="Museo Sans For Dell" pitchFamily="2" charset="0"/>
                <a:cs typeface="Arial" panose="020B0604020202020204" pitchFamily="34" charset="0"/>
              </a:rPr>
              <a:t>Dell recommends Windows</a:t>
            </a:r>
            <a:r>
              <a:rPr lang="en-US" sz="1200" baseline="30000" dirty="0">
                <a:solidFill>
                  <a:schemeClr val="bg2"/>
                </a:solidFill>
                <a:latin typeface="Arial" panose="020B0604020202020204" pitchFamily="34" charset="0"/>
                <a:ea typeface="Museo Sans For Dell" pitchFamily="2" charset="0"/>
                <a:cs typeface="Arial" panose="020B0604020202020204" pitchFamily="34" charset="0"/>
              </a:rPr>
              <a:t>®</a:t>
            </a:r>
          </a:p>
        </p:txBody>
      </p:sp>
      <p:sp>
        <p:nvSpPr>
          <p:cNvPr id="3" name="TextBox 2"/>
          <p:cNvSpPr txBox="1"/>
          <p:nvPr/>
        </p:nvSpPr>
        <p:spPr>
          <a:xfrm>
            <a:off x="184731" y="313087"/>
            <a:ext cx="2521399" cy="218254"/>
          </a:xfrm>
          <a:prstGeom prst="rect">
            <a:avLst/>
          </a:prstGeom>
          <a:noFill/>
        </p:spPr>
        <p:txBody>
          <a:bodyPr wrap="square" rtlCol="0">
            <a:noAutofit/>
          </a:bodyPr>
          <a:lstStyle/>
          <a:p>
            <a:pPr>
              <a:lnSpc>
                <a:spcPct val="90000"/>
              </a:lnSpc>
              <a:spcBef>
                <a:spcPts val="0"/>
              </a:spcBef>
              <a:spcAft>
                <a:spcPts val="600"/>
              </a:spcAft>
              <a:buClr>
                <a:schemeClr val="bg1"/>
              </a:buClr>
            </a:pPr>
            <a:r>
              <a:rPr lang="en-US" sz="1100" dirty="0">
                <a:solidFill>
                  <a:srgbClr val="FF0000"/>
                </a:solidFill>
              </a:rPr>
              <a:t>AD</a:t>
            </a:r>
            <a:r>
              <a:rPr lang="en-US" sz="1100" dirty="0" smtClean="0">
                <a:solidFill>
                  <a:srgbClr val="FF0000"/>
                </a:solidFill>
              </a:rPr>
              <a:t># TBD </a:t>
            </a:r>
          </a:p>
          <a:p>
            <a:pPr>
              <a:lnSpc>
                <a:spcPct val="90000"/>
              </a:lnSpc>
              <a:spcBef>
                <a:spcPts val="0"/>
              </a:spcBef>
              <a:spcAft>
                <a:spcPts val="600"/>
              </a:spcAft>
              <a:buClr>
                <a:schemeClr val="bg1"/>
              </a:buClr>
            </a:pPr>
            <a:endParaRPr lang="en-US" sz="11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246" t="16455" r="7154" b="25517"/>
          <a:stretch/>
        </p:blipFill>
        <p:spPr>
          <a:xfrm>
            <a:off x="172503" y="1592304"/>
            <a:ext cx="7493425" cy="4963885"/>
          </a:xfrm>
          <a:prstGeom prst="rect">
            <a:avLst/>
          </a:prstGeom>
        </p:spPr>
      </p:pic>
      <p:pic>
        <p:nvPicPr>
          <p:cNvPr id="4" name="Picture 3"/>
          <p:cNvPicPr>
            <a:picLocks noChangeAspect="1"/>
          </p:cNvPicPr>
          <p:nvPr/>
        </p:nvPicPr>
        <p:blipFill>
          <a:blip r:embed="rId5"/>
          <a:stretch>
            <a:fillRect/>
          </a:stretch>
        </p:blipFill>
        <p:spPr>
          <a:xfrm>
            <a:off x="5417407" y="481436"/>
            <a:ext cx="1688738" cy="1518036"/>
          </a:xfrm>
          <a:prstGeom prst="rect">
            <a:avLst/>
          </a:prstGeom>
        </p:spPr>
      </p:pic>
      <p:sp>
        <p:nvSpPr>
          <p:cNvPr id="7" name="TextBox 6"/>
          <p:cNvSpPr txBox="1"/>
          <p:nvPr/>
        </p:nvSpPr>
        <p:spPr>
          <a:xfrm>
            <a:off x="5417407" y="2261286"/>
            <a:ext cx="1984290" cy="481914"/>
          </a:xfrm>
          <a:prstGeom prst="rect">
            <a:avLst/>
          </a:prstGeom>
          <a:noFill/>
        </p:spPr>
        <p:txBody>
          <a:bodyPr wrap="square" rtlCol="0">
            <a:noAutofit/>
          </a:bodyPr>
          <a:lstStyle/>
          <a:p>
            <a:pPr>
              <a:lnSpc>
                <a:spcPct val="90000"/>
              </a:lnSpc>
              <a:spcBef>
                <a:spcPts val="0"/>
              </a:spcBef>
              <a:spcAft>
                <a:spcPts val="600"/>
              </a:spcAft>
              <a:buClr>
                <a:schemeClr val="bg1"/>
              </a:buClr>
            </a:pPr>
            <a:r>
              <a:rPr lang="en-US" dirty="0" smtClean="0">
                <a:latin typeface="+mn-lt"/>
              </a:rPr>
              <a:t>Under NDA until January 7, 2019</a:t>
            </a:r>
            <a:endParaRPr lang="en-US" dirty="0">
              <a:latin typeface="+mn-lt"/>
            </a:endParaRPr>
          </a:p>
        </p:txBody>
      </p:sp>
      <p:sp>
        <p:nvSpPr>
          <p:cNvPr id="6" name="flFirstPage"/>
          <p:cNvSpPr txBox="1"/>
          <p:nvPr/>
        </p:nvSpPr>
        <p:spPr>
          <a:xfrm>
            <a:off x="0" y="9720580"/>
            <a:ext cx="184731" cy="369332"/>
          </a:xfrm>
          <a:prstGeom prst="rect">
            <a:avLst/>
          </a:prstGeom>
          <a:noFill/>
        </p:spPr>
        <p:txBody>
          <a:bodyPr vert="horz" wrap="none" rtlCol="0">
            <a:spAutoFit/>
          </a:bodyPr>
          <a:lstStyle/>
          <a:p>
            <a:pPr>
              <a:lnSpc>
                <a:spcPct val="90000"/>
              </a:lnSpc>
              <a:spcBef>
                <a:spcPts val="0"/>
              </a:spcBef>
              <a:spcAft>
                <a:spcPts val="600"/>
              </a:spcAft>
              <a:buClr>
                <a:schemeClr val="bg1"/>
              </a:buClr>
            </a:pPr>
            <a:endParaRPr lang="en-US" sz="2000" dirty="0">
              <a:latin typeface="+mn-lt"/>
            </a:endParaRPr>
          </a:p>
        </p:txBody>
      </p:sp>
    </p:spTree>
    <p:extLst>
      <p:ext uri="{BB962C8B-B14F-4D97-AF65-F5344CB8AC3E}">
        <p14:creationId xmlns:p14="http://schemas.microsoft.com/office/powerpoint/2010/main" val="243209225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14 3000 (3481)</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7147754"/>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3481</a:t>
                      </a:r>
                      <a:endParaRPr lang="en-US" sz="800" dirty="0">
                        <a:solidFill>
                          <a:schemeClr val="tx1"/>
                        </a:solidFill>
                      </a:endParaRPr>
                    </a:p>
                  </a:txBody>
                  <a:tcPr marL="86140" marR="86140" marT="43069" marB="43069"/>
                </a:tc>
              </a:tr>
              <a:tr h="62967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Pentium® Gold Processor 4415U (2MB Cache, 2.3 GHz)</a:t>
                      </a:r>
                    </a:p>
                    <a:p>
                      <a:r>
                        <a:rPr lang="en-US" sz="800" dirty="0" smtClean="0"/>
                        <a:t>7th Generation Intel® Core™ i3-7020U Processor (3MB Cache, 2.30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HD graphics 610 with shared graphics memory</a:t>
                      </a:r>
                    </a:p>
                    <a:p>
                      <a:r>
                        <a:rPr lang="en-US" sz="800" dirty="0" smtClean="0"/>
                        <a:t>Intel® HD graphics 620 with shared graphics memory</a:t>
                      </a:r>
                    </a:p>
                    <a:p>
                      <a:r>
                        <a:rPr lang="en-US" sz="800" dirty="0" smtClean="0"/>
                        <a:t>AMD Radeon™ 520 Graphics with 2G GDDR5 graphics memory</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14.0-inch HD (1366 x 768) Anti-Glare LED-Backlit Non-touch Display</a:t>
                      </a:r>
                    </a:p>
                    <a:p>
                      <a:r>
                        <a:rPr lang="en-US" sz="800" dirty="0" smtClean="0"/>
                        <a:t>14.0-inch FHD (1920 x 1080) Anti-Glare LED Backlit Non-touch IPS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2133MHz</a:t>
                      </a:r>
                    </a:p>
                    <a:p>
                      <a:r>
                        <a:rPr lang="en-US" sz="800" dirty="0" smtClean="0"/>
                        <a:t>8GB, 4Gx2, DDR4, 2133MHz</a:t>
                      </a:r>
                    </a:p>
                    <a:p>
                      <a:r>
                        <a:rPr lang="en-US" sz="800" dirty="0" smtClean="0"/>
                        <a:t>8GB, 8Gx1, DDR4, 2133MHz</a:t>
                      </a:r>
                    </a:p>
                    <a:p>
                      <a:r>
                        <a:rPr lang="en-US" sz="800" dirty="0" smtClean="0"/>
                        <a:t>12GB, 8Gx1 + 4Gx1, DDR4, 2133MHz</a:t>
                      </a:r>
                    </a:p>
                    <a:p>
                      <a:r>
                        <a:rPr lang="en-US" sz="800" dirty="0" smtClean="0"/>
                        <a:t>16GB, 8Gx2, DDR4, 2133MHz</a:t>
                      </a:r>
                    </a:p>
                    <a:p>
                      <a:r>
                        <a:rPr lang="en-US" sz="800" dirty="0" smtClean="0"/>
                        <a:t>16GB, 16Gx1, DDR4, 2133MHz</a:t>
                      </a:r>
                    </a:p>
                    <a:p>
                      <a:r>
                        <a:rPr lang="en-US" sz="800" dirty="0" smtClean="0"/>
                        <a:t>20GB Memory: 4GB, 4Gx1, DDR4 2133MHz DRAM + 16GB Intel® </a:t>
                      </a:r>
                      <a:r>
                        <a:rPr lang="en-US" sz="800" dirty="0" err="1" smtClean="0"/>
                        <a:t>Optane</a:t>
                      </a:r>
                      <a:r>
                        <a:rPr lang="en-US" sz="800" dirty="0" smtClean="0"/>
                        <a:t>™ Memory</a:t>
                      </a:r>
                    </a:p>
                    <a:p>
                      <a:r>
                        <a:rPr lang="en-US" sz="800" dirty="0" smtClean="0"/>
                        <a:t>24GB Memory: 8GB, 8Gx1, DDR4 2133MHz DRAM + 16GB Intel® </a:t>
                      </a:r>
                      <a:r>
                        <a:rPr lang="en-US" sz="800" dirty="0" err="1" smtClean="0"/>
                        <a:t>Optane</a:t>
                      </a:r>
                      <a:r>
                        <a:rPr lang="en-US" sz="800" dirty="0" smtClean="0"/>
                        <a:t>™ Memory</a:t>
                      </a:r>
                    </a:p>
                    <a:p>
                      <a:r>
                        <a:rPr lang="en-US" sz="800" dirty="0" smtClean="0"/>
                        <a:t>32GB Memory: 16GB, 16Gx1, DDR4 2133MHz 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6556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Multi-touch gesture-enabled precision touchpad with integrated scrolling </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No Optical Drive </a:t>
                      </a:r>
                    </a:p>
                    <a:p>
                      <a:endParaRPr lang="en-US" sz="800" dirty="0"/>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5508071"/>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p>
                      <a:endParaRPr lang="en-US" sz="800" dirty="0"/>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19.9 – 21.0 x 339.0 x 241.9 mm / 0.78” – 0.83” x 13.35” x 9.52”</a:t>
                      </a:r>
                    </a:p>
                    <a:p>
                      <a:r>
                        <a:rPr lang="en-US" sz="800" dirty="0" smtClean="0"/>
                        <a:t>Starting Weight: </a:t>
                      </a:r>
                    </a:p>
                  </a:txBody>
                  <a:tcPr marL="86140" marR="86140" marT="43069" marB="43069"/>
                </a:tc>
              </a:tr>
              <a:tr h="27221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External USB Slim DVD+/=RW Optical Drive DW316</a:t>
                      </a:r>
                    </a:p>
                    <a:p>
                      <a:r>
                        <a:rPr lang="en-US" sz="800" dirty="0" smtClean="0"/>
                        <a:t>Dell Performance USB Headset AE2</a:t>
                      </a:r>
                    </a:p>
                    <a:p>
                      <a:r>
                        <a:rPr lang="en-US" sz="800" dirty="0" smtClean="0"/>
                        <a:t>Dell Universal Dock- D6000 </a:t>
                      </a:r>
                    </a:p>
                    <a:p>
                      <a:r>
                        <a:rPr lang="en-US" sz="800" dirty="0" smtClean="0"/>
                        <a:t>Dell Docking Station – USB 3.0 (D3100)</a:t>
                      </a:r>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224387624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14 3000 (3482)</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7039918"/>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3482</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Celeron® Processor N4000 (4MB Cache, up to 2.6 GHz)</a:t>
                      </a:r>
                    </a:p>
                    <a:p>
                      <a:r>
                        <a:rPr lang="en-US" sz="800" dirty="0" smtClean="0"/>
                        <a:t>Intel® Pentium® Silver N5000 Processor (4MB Cache, up to 2.7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7526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600 with shared graphics memory</a:t>
                      </a:r>
                    </a:p>
                    <a:p>
                      <a:r>
                        <a:rPr lang="en-US" sz="800" dirty="0" smtClean="0"/>
                        <a:t>Intel® UHD Graphics 605 with shared graphics memory</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14.0-inch HD (1366 x 768) Anti-Glare LED-Backlit Non-touch Display</a:t>
                      </a:r>
                    </a:p>
                  </a:txBody>
                  <a:tcPr marL="86140" marR="86140" marT="43069" marB="43069"/>
                </a:tc>
              </a:tr>
              <a:tr h="42783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2400MHz</a:t>
                      </a:r>
                    </a:p>
                    <a:p>
                      <a:r>
                        <a:rPr lang="en-US" sz="800" dirty="0" smtClean="0"/>
                        <a:t>8GB, 8Gx1, DDR4, 2400MHz</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32GB </a:t>
                      </a:r>
                      <a:r>
                        <a:rPr lang="en-US" sz="800" dirty="0" err="1" smtClean="0"/>
                        <a:t>eMMC</a:t>
                      </a:r>
                      <a:endParaRPr lang="en-US" sz="800" dirty="0" smtClean="0"/>
                    </a:p>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41194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Multi-touch gesture-enabled precision touchpad with integrated scrolling </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No Optical Drive </a:t>
                      </a:r>
                    </a:p>
                    <a:p>
                      <a:endParaRPr lang="en-US" sz="800" dirty="0"/>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883416">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p>
                      <a:pPr marL="0" marR="0" lvl="0" indent="0" algn="l" defTabSz="1788201" rtl="0" eaLnBrk="1" fontAlgn="auto" latinLnBrk="0" hangingPunct="1">
                        <a:lnSpc>
                          <a:spcPct val="100000"/>
                        </a:lnSpc>
                        <a:spcBef>
                          <a:spcPts val="0"/>
                        </a:spcBef>
                        <a:spcAft>
                          <a:spcPts val="0"/>
                        </a:spcAft>
                        <a:buClrTx/>
                        <a:buSzTx/>
                        <a:buFontTx/>
                        <a:buNone/>
                        <a:tabLst/>
                        <a:defRPr/>
                      </a:pP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p>
                      <a:endParaRPr lang="en-US" sz="800" dirty="0"/>
                    </a:p>
                  </a:txBody>
                  <a:tcPr marL="86140" marR="86140" marT="43069" marB="43069">
                    <a:solidFill>
                      <a:schemeClr val="bg2"/>
                    </a:solidFill>
                  </a:tcPr>
                </a:tc>
              </a:tr>
            </a:tbl>
          </a:graphicData>
        </a:graphic>
      </p:graphicFrame>
      <p:graphicFrame>
        <p:nvGraphicFramePr>
          <p:cNvPr id="11" name="Table 10"/>
          <p:cNvGraphicFramePr>
            <a:graphicFrameLocks noGrp="1"/>
          </p:cNvGraphicFramePr>
          <p:nvPr>
            <p:extLst/>
          </p:nvPr>
        </p:nvGraphicFramePr>
        <p:xfrm>
          <a:off x="3975773" y="1392763"/>
          <a:ext cx="3239789" cy="4466310"/>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1393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19.9 – 21.0 x 339.0 x 241.9 mm / 0.78” – 0.83” x 13.35” x 9.52”</a:t>
                      </a:r>
                    </a:p>
                    <a:p>
                      <a:r>
                        <a:rPr lang="en-US" sz="800" dirty="0" smtClean="0"/>
                        <a:t>Starting Weight: </a:t>
                      </a:r>
                    </a:p>
                  </a:txBody>
                  <a:tcPr marL="86140" marR="86140" marT="43069" marB="43069"/>
                </a:tc>
              </a:tr>
              <a:tr h="27221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External USB Slim DVD+/=RW Optical Drive DW316</a:t>
                      </a:r>
                    </a:p>
                    <a:p>
                      <a:r>
                        <a:rPr lang="en-US" sz="800" dirty="0" smtClean="0"/>
                        <a:t>Dell Performance USB Headset AE2</a:t>
                      </a:r>
                    </a:p>
                    <a:p>
                      <a:r>
                        <a:rPr lang="en-US" sz="800" dirty="0" smtClean="0"/>
                        <a:t>Dell Universal Dock- D6000 </a:t>
                      </a:r>
                    </a:p>
                    <a:p>
                      <a:r>
                        <a:rPr lang="en-US" sz="800" dirty="0" smtClean="0"/>
                        <a:t>Dell Docking Station – USB 3.0 (D3100)</a:t>
                      </a:r>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112039655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15 3000 (3580)</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6795423"/>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3580</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8th Generation Intel® Core™ i3-8145U Processor (4MB Cache, up to 3.9 GHz)</a:t>
                      </a:r>
                    </a:p>
                    <a:p>
                      <a:r>
                        <a:rPr lang="en-US" sz="800" dirty="0" smtClean="0"/>
                        <a:t>8th Generation Intel® Core™ i5-8265U Processor (6MB Cache, up to 3.9 GHz)</a:t>
                      </a:r>
                    </a:p>
                    <a:p>
                      <a:r>
                        <a:rPr lang="en-US" sz="800" dirty="0" smtClean="0"/>
                        <a:t>8th Generation Intel® Core™ i7-8565U Processor (8MB Cache, up to 4.6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7526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620 with shared graphics memory</a:t>
                      </a:r>
                    </a:p>
                    <a:p>
                      <a:r>
                        <a:rPr lang="en-US" sz="800" dirty="0" smtClean="0"/>
                        <a:t>AMD Radeon™ 520 Graphics with 2G GDDR5 graphics memory</a:t>
                      </a:r>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15.6-inch HD (1366 x 768) Anti-Glare LED-Backlit Non-touch Display</a:t>
                      </a:r>
                    </a:p>
                    <a:p>
                      <a:r>
                        <a:rPr lang="en-US" sz="800" dirty="0" smtClean="0"/>
                        <a:t>15.6-inch FHD (1920 x 1080) Anti-Glare LED-Backlit Non-touch Display</a:t>
                      </a:r>
                    </a:p>
                    <a:p>
                      <a:r>
                        <a:rPr lang="en-US" sz="800" dirty="0" smtClean="0"/>
                        <a:t>15.6-inch HD (1366 x 768) </a:t>
                      </a:r>
                      <a:r>
                        <a:rPr lang="en-US" sz="800" dirty="0" err="1" smtClean="0"/>
                        <a:t>Truelife</a:t>
                      </a:r>
                      <a:r>
                        <a:rPr lang="en-US" sz="800" dirty="0" smtClean="0"/>
                        <a:t> LED-Backlit On-Cell Touch Display</a:t>
                      </a:r>
                    </a:p>
                    <a:p>
                      <a:r>
                        <a:rPr lang="en-US" sz="800" dirty="0" smtClean="0"/>
                        <a:t>15.6-inch FHD (1920 x 1080) </a:t>
                      </a:r>
                      <a:r>
                        <a:rPr lang="en-US" sz="800" dirty="0" err="1" smtClean="0"/>
                        <a:t>Truelife</a:t>
                      </a:r>
                      <a:r>
                        <a:rPr lang="en-US" sz="800" dirty="0" smtClean="0"/>
                        <a:t> LED-Backlit On-Cell Touch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2400MHz</a:t>
                      </a:r>
                    </a:p>
                    <a:p>
                      <a:r>
                        <a:rPr lang="en-US" sz="800" dirty="0" smtClean="0"/>
                        <a:t>8GB, 4Gx2, DDR4, 2400MHz</a:t>
                      </a:r>
                    </a:p>
                    <a:p>
                      <a:r>
                        <a:rPr lang="en-US" sz="800" dirty="0" smtClean="0"/>
                        <a:t>8GB, 8Gx1, DDR4, 2400MHz</a:t>
                      </a:r>
                    </a:p>
                    <a:p>
                      <a:r>
                        <a:rPr lang="en-US" sz="800" dirty="0" smtClean="0"/>
                        <a:t>12GB, 8Gx1 + 4Gx1, DDR4, 2400MHz</a:t>
                      </a:r>
                    </a:p>
                    <a:p>
                      <a:r>
                        <a:rPr lang="en-US" sz="800" dirty="0" smtClean="0"/>
                        <a:t>16GB, 8Gx2, DDR4, 2400MHz</a:t>
                      </a:r>
                    </a:p>
                    <a:p>
                      <a:r>
                        <a:rPr lang="en-US" sz="800" dirty="0" smtClean="0"/>
                        <a:t>16GB, 16Gx1, DDR4, 2400MHz</a:t>
                      </a:r>
                    </a:p>
                    <a:p>
                      <a:r>
                        <a:rPr lang="en-US" sz="800" dirty="0" smtClean="0"/>
                        <a:t>20GB Memory: 4GB, 4Gx1, DDR4 2400MHz</a:t>
                      </a:r>
                    </a:p>
                    <a:p>
                      <a:r>
                        <a:rPr lang="en-US" sz="800" dirty="0" smtClean="0"/>
                        <a:t>DRAM + 16GB Intel® </a:t>
                      </a:r>
                      <a:r>
                        <a:rPr lang="en-US" sz="800" dirty="0" err="1" smtClean="0"/>
                        <a:t>Optane</a:t>
                      </a:r>
                      <a:r>
                        <a:rPr lang="en-US" sz="800" dirty="0" smtClean="0"/>
                        <a:t>™ Memory</a:t>
                      </a:r>
                    </a:p>
                    <a:p>
                      <a:r>
                        <a:rPr lang="en-US" sz="800" dirty="0" smtClean="0"/>
                        <a:t>24GB Memory: 8GB, 8Gx1, DDR4 2400MHz</a:t>
                      </a:r>
                    </a:p>
                    <a:p>
                      <a:r>
                        <a:rPr lang="en-US" sz="800" dirty="0" smtClean="0"/>
                        <a:t>DRAM + 16GB Intel® </a:t>
                      </a:r>
                      <a:r>
                        <a:rPr lang="en-US" sz="800" dirty="0" err="1" smtClean="0"/>
                        <a:t>Optane</a:t>
                      </a:r>
                      <a:r>
                        <a:rPr lang="en-US" sz="800" dirty="0" smtClean="0"/>
                        <a:t>™ Memory</a:t>
                      </a:r>
                    </a:p>
                    <a:p>
                      <a:r>
                        <a:rPr lang="en-US" sz="800" dirty="0" smtClean="0"/>
                        <a:t>32GB Memory: 16GB, 16Gx1, DDR4</a:t>
                      </a:r>
                      <a:r>
                        <a:rPr lang="en-US" sz="800" baseline="0" dirty="0" smtClean="0"/>
                        <a:t> </a:t>
                      </a:r>
                      <a:r>
                        <a:rPr lang="en-US" sz="800" dirty="0" smtClean="0"/>
                        <a:t>2400MHz</a:t>
                      </a:r>
                      <a:r>
                        <a:rPr lang="en-US" sz="800" baseline="0" dirty="0" smtClean="0"/>
                        <a:t> </a:t>
                      </a:r>
                      <a:r>
                        <a:rPr lang="en-US" sz="800" dirty="0" smtClean="0"/>
                        <a:t>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45245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6713470"/>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Built-in DVD-RW</a:t>
                      </a:r>
                    </a:p>
                    <a:p>
                      <a:endParaRPr lang="en-US" sz="800" dirty="0"/>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p>
                      <a:endParaRPr lang="en-US" sz="800" dirty="0"/>
                    </a:p>
                  </a:txBody>
                  <a:tcPr marL="86140" marR="86140" marT="43069" marB="43069"/>
                </a:tc>
              </a:tr>
              <a:tr h="672879">
                <a:tc>
                  <a:txBody>
                    <a:bodyPr/>
                    <a:lstStyle/>
                    <a:p>
                      <a:r>
                        <a:rPr lang="en-US" sz="1200" b="1" baseline="30000" dirty="0" smtClean="0">
                          <a:solidFill>
                            <a:schemeClr val="tx1"/>
                          </a:solidFill>
                        </a:rPr>
                        <a:t>Connectivity Options</a:t>
                      </a:r>
                      <a:endParaRPr lang="en-US" sz="1200" b="1" baseline="30000" dirty="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22.7 x 380.0 x 258.0 mm / 0.89” x 14.96” x 10.16”</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Performance USB Headset AE2</a:t>
                      </a:r>
                    </a:p>
                    <a:p>
                      <a:r>
                        <a:rPr lang="en-US" sz="800" dirty="0" smtClean="0"/>
                        <a:t>Dell Universal Dock- D6000 </a:t>
                      </a:r>
                    </a:p>
                    <a:p>
                      <a:r>
                        <a:rPr lang="en-US" sz="800" dirty="0" smtClean="0"/>
                        <a:t>Dell Docking Station – USB 3.0 (D3100)</a:t>
                      </a:r>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179474222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15 3000 (3581)</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7460506"/>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3581</a:t>
                      </a:r>
                      <a:endParaRPr lang="en-US" sz="800" dirty="0">
                        <a:solidFill>
                          <a:schemeClr val="tx1"/>
                        </a:solidFill>
                      </a:endParaRPr>
                    </a:p>
                  </a:txBody>
                  <a:tcPr marL="86140" marR="86140" marT="43069" marB="43069"/>
                </a:tc>
              </a:tr>
              <a:tr h="62268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Pentium® Gold Processor 4415U (2MB Cache, 2.3 GHz)</a:t>
                      </a:r>
                    </a:p>
                    <a:p>
                      <a:r>
                        <a:rPr lang="en-US" sz="800" dirty="0" smtClean="0"/>
                        <a:t>7th Generation Intel® Core™ i3-7020U Processor (3MB Cache, 2.30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HD graphics 610 with shared graphics memory</a:t>
                      </a:r>
                    </a:p>
                    <a:p>
                      <a:r>
                        <a:rPr lang="en-US" sz="800" dirty="0" smtClean="0"/>
                        <a:t>Intel® HD graphics 620 with shared graphics memory</a:t>
                      </a:r>
                    </a:p>
                    <a:p>
                      <a:r>
                        <a:rPr lang="en-US" sz="800" dirty="0" smtClean="0"/>
                        <a:t>AMD Radeon™ 520 Graphics with 2G GDDR5 graphics memory</a:t>
                      </a:r>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15.6-inch HD (1366 x 768) Anti-Glare LED-Backlit Non-touch Display</a:t>
                      </a:r>
                    </a:p>
                    <a:p>
                      <a:r>
                        <a:rPr lang="en-US" sz="800" dirty="0" smtClean="0"/>
                        <a:t>15.6-inch FHD (1920 x 1080) Anti-Glare LED-Backlit Non-touch Display</a:t>
                      </a:r>
                    </a:p>
                    <a:p>
                      <a:r>
                        <a:rPr lang="en-US" sz="800" dirty="0" smtClean="0"/>
                        <a:t>15.6-inch HD (1366 x 768) </a:t>
                      </a:r>
                      <a:r>
                        <a:rPr lang="en-US" sz="800" dirty="0" err="1" smtClean="0"/>
                        <a:t>Truelife</a:t>
                      </a:r>
                      <a:r>
                        <a:rPr lang="en-US" sz="800" dirty="0" smtClean="0"/>
                        <a:t> LED-Backlit On-Cell Touch Display</a:t>
                      </a:r>
                    </a:p>
                    <a:p>
                      <a:r>
                        <a:rPr lang="en-US" sz="800" dirty="0" smtClean="0"/>
                        <a:t>15.6-inch FHD (1920 x 1080) </a:t>
                      </a:r>
                      <a:r>
                        <a:rPr lang="en-US" sz="800" dirty="0" err="1" smtClean="0"/>
                        <a:t>Truelife</a:t>
                      </a:r>
                      <a:r>
                        <a:rPr lang="en-US" sz="800" dirty="0" smtClean="0"/>
                        <a:t> LED-Backlit On-Cell Touch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2133MHz</a:t>
                      </a:r>
                    </a:p>
                    <a:p>
                      <a:r>
                        <a:rPr lang="en-US" sz="800" dirty="0" smtClean="0"/>
                        <a:t>8GB, 4Gx2, DDR4, 2133MHz</a:t>
                      </a:r>
                    </a:p>
                    <a:p>
                      <a:r>
                        <a:rPr lang="en-US" sz="800" dirty="0" smtClean="0"/>
                        <a:t>8GB, 8Gx1, DDR4, 2133MHz</a:t>
                      </a:r>
                    </a:p>
                    <a:p>
                      <a:r>
                        <a:rPr lang="en-US" sz="800" dirty="0" smtClean="0"/>
                        <a:t>12GB, 8Gx1 + 4Gx1, DDR4, 2133MHz</a:t>
                      </a:r>
                    </a:p>
                    <a:p>
                      <a:r>
                        <a:rPr lang="en-US" sz="800" dirty="0" smtClean="0"/>
                        <a:t>16GB, 8Gx2, DDR4, 2133MHz</a:t>
                      </a:r>
                    </a:p>
                    <a:p>
                      <a:r>
                        <a:rPr lang="en-US" sz="800" dirty="0" smtClean="0"/>
                        <a:t>16GB, 16Gx1, DDR4, 2133MHz</a:t>
                      </a:r>
                    </a:p>
                    <a:p>
                      <a:r>
                        <a:rPr lang="en-US" sz="800" dirty="0" smtClean="0"/>
                        <a:t>20GB Memory: 4GB, 4Gx1, DDR4 2133MHz DRAM + 16GB Intel® </a:t>
                      </a:r>
                      <a:r>
                        <a:rPr lang="en-US" sz="800" dirty="0" err="1" smtClean="0"/>
                        <a:t>Optane</a:t>
                      </a:r>
                      <a:r>
                        <a:rPr lang="en-US" sz="800" dirty="0" smtClean="0"/>
                        <a:t>™ Memory</a:t>
                      </a:r>
                    </a:p>
                    <a:p>
                      <a:r>
                        <a:rPr lang="en-US" sz="800" dirty="0" smtClean="0"/>
                        <a:t>24GB Memory: 8GB, 8Gx1, DDR4 2133MHz DRAM + 16GB Intel® </a:t>
                      </a:r>
                      <a:r>
                        <a:rPr lang="en-US" sz="800" dirty="0" err="1" smtClean="0"/>
                        <a:t>Optane</a:t>
                      </a:r>
                      <a:r>
                        <a:rPr lang="en-US" sz="800" dirty="0" smtClean="0"/>
                        <a:t>™ Memory</a:t>
                      </a:r>
                    </a:p>
                    <a:p>
                      <a:r>
                        <a:rPr lang="en-US" sz="800" dirty="0" smtClean="0"/>
                        <a:t>32GB Memory: 16GB, 16Gx1, DDR4 2133MHz 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52131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p>
                      <a:endParaRPr lang="en-US" sz="800" dirty="0"/>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5651972"/>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Built-in DVD-RW</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22.7 x 380.0 x 258.0 mm / 0.89” x 14.96” x 10.16”</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Performance USB Headset AE2</a:t>
                      </a:r>
                    </a:p>
                    <a:p>
                      <a:r>
                        <a:rPr lang="en-US" sz="800" dirty="0" smtClean="0"/>
                        <a:t>Dell Universal Dock- D6000 </a:t>
                      </a:r>
                    </a:p>
                    <a:p>
                      <a:r>
                        <a:rPr lang="en-US" sz="800" dirty="0" smtClean="0"/>
                        <a:t>Dell Docking Station – USB 3.0 (D3100)</a:t>
                      </a:r>
                      <a:endParaRPr lang="en-US" sz="800" dirty="0"/>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292129474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15 3000 (3582)</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6517929"/>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3582</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Celeron® Processor N4000 (4MB Cache, up to 2.6 GHz)</a:t>
                      </a:r>
                    </a:p>
                    <a:p>
                      <a:r>
                        <a:rPr lang="en-US" sz="800" dirty="0" smtClean="0"/>
                        <a:t>Intel® Pentium® Silver N5000 Processor (4MB Cache, up to 2.7 GHz)</a:t>
                      </a:r>
                    </a:p>
                    <a:p>
                      <a:endParaRPr lang="en-US" sz="800" dirty="0"/>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7526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600 with shared graphics memory</a:t>
                      </a:r>
                    </a:p>
                    <a:p>
                      <a:r>
                        <a:rPr lang="en-US" sz="800" dirty="0" smtClean="0"/>
                        <a:t>Intel® UHD Graphics 605 with shared graphics memory</a:t>
                      </a:r>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15.6-inch HD (1366 x 768) Anti-Glare LED-Backlit Non-touch Display</a:t>
                      </a:r>
                    </a:p>
                    <a:p>
                      <a:r>
                        <a:rPr lang="en-US" sz="800" dirty="0" smtClean="0"/>
                        <a:t>15.6-inch FHD (1920 x 1080) Anti-Glare LED-Backlit Non-touch Display</a:t>
                      </a:r>
                    </a:p>
                    <a:p>
                      <a:r>
                        <a:rPr lang="en-US" sz="800" dirty="0" smtClean="0"/>
                        <a:t>15.6-inch HD (1366 x 768) </a:t>
                      </a:r>
                      <a:r>
                        <a:rPr lang="en-US" sz="800" dirty="0" err="1" smtClean="0"/>
                        <a:t>Truelife</a:t>
                      </a:r>
                      <a:r>
                        <a:rPr lang="en-US" sz="800" dirty="0" smtClean="0"/>
                        <a:t> LED-Backlit On-Cell Touch Display</a:t>
                      </a:r>
                    </a:p>
                    <a:p>
                      <a:r>
                        <a:rPr lang="en-US" sz="800" dirty="0" smtClean="0"/>
                        <a:t>15.6-inch FHD (1920 x 1080) </a:t>
                      </a:r>
                      <a:r>
                        <a:rPr lang="en-US" sz="800" dirty="0" err="1" smtClean="0"/>
                        <a:t>Truelife</a:t>
                      </a:r>
                      <a:r>
                        <a:rPr lang="en-US" sz="800" dirty="0" smtClean="0"/>
                        <a:t> LED-Backlit On-Cell Touch Display</a:t>
                      </a:r>
                    </a:p>
                  </a:txBody>
                  <a:tcPr marL="86140" marR="86140" marT="43069" marB="43069"/>
                </a:tc>
              </a:tr>
              <a:tr h="42783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2400MHz</a:t>
                      </a:r>
                    </a:p>
                    <a:p>
                      <a:r>
                        <a:rPr lang="en-US" sz="800" dirty="0" smtClean="0"/>
                        <a:t>8GB, 8Gx1, DDR4, 2400MHz</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32GB </a:t>
                      </a:r>
                      <a:r>
                        <a:rPr lang="en-US" sz="800" dirty="0" err="1" smtClean="0"/>
                        <a:t>eMMC</a:t>
                      </a:r>
                      <a:endParaRPr lang="en-US" sz="800" dirty="0" smtClean="0"/>
                    </a:p>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6556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endParaRPr lang="en-US" sz="800" dirty="0"/>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Built-in DVD-RW</a:t>
                      </a:r>
                    </a:p>
                    <a:p>
                      <a:r>
                        <a:rPr lang="en-US" sz="800" dirty="0" smtClean="0"/>
                        <a:t>No Optical Drive </a:t>
                      </a:r>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4"/>
          <a:ext cx="3239789" cy="5793629"/>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p>
                      <a:endParaRPr lang="en-US" sz="800" dirty="0"/>
                    </a:p>
                  </a:txBody>
                  <a:tcPr marL="86140" marR="86140" marT="43069" marB="43069"/>
                </a:tc>
              </a:tr>
              <a:tr h="31393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lang="en-US" sz="800" dirty="0" smtClean="0"/>
                        <a:t>H/W/D: 22.7 x 380.0 x 258.0 mm / 0.89” x 14.96” x 10.16”</a:t>
                      </a:r>
                      <a:r>
                        <a:rPr lang="en-US" sz="800" baseline="0" dirty="0" smtClean="0"/>
                        <a:t> (Without ODD)</a:t>
                      </a:r>
                      <a:endParaRPr lang="en-US" sz="800" dirty="0" smtClean="0"/>
                    </a:p>
                    <a:p>
                      <a:r>
                        <a:rPr lang="en-US" sz="800" dirty="0" smtClean="0"/>
                        <a:t>19.9 x 380.0 x 258.0 mm / 0.78” x 14.96” x 10.16” (With ODD)</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Performance USB Headset AE2</a:t>
                      </a:r>
                    </a:p>
                    <a:p>
                      <a:r>
                        <a:rPr lang="en-US" sz="800" dirty="0" smtClean="0"/>
                        <a:t>Dell Universal Dock- D6000 </a:t>
                      </a:r>
                    </a:p>
                    <a:p>
                      <a:r>
                        <a:rPr lang="en-US" sz="800" dirty="0" smtClean="0"/>
                        <a:t>Dell Docking Station – USB 3.0 (D3100)</a:t>
                      </a:r>
                      <a:endParaRPr lang="en-US" sz="800" dirty="0"/>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179683812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15 3000 (3583)</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7613081"/>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3583</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8th Generation Intel® Core™ i3-8145U Processor (4MB Cache, up to 3.9 GHz)</a:t>
                      </a:r>
                    </a:p>
                    <a:p>
                      <a:r>
                        <a:rPr lang="en-US" sz="800" dirty="0" smtClean="0"/>
                        <a:t>8th Generation Intel® Core™ i5-8265U Processor (6MB Cache, up to 3.9 GHz)</a:t>
                      </a:r>
                    </a:p>
                    <a:p>
                      <a:r>
                        <a:rPr lang="en-US" sz="800" dirty="0" smtClean="0"/>
                        <a:t>8th Generation Intel® Core™ i7-8565U Processor (8MB Cache, up to 4.6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7526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620 with shared graphics memory</a:t>
                      </a:r>
                    </a:p>
                    <a:p>
                      <a:r>
                        <a:rPr lang="en-US" sz="800" dirty="0" smtClean="0"/>
                        <a:t>AMD Radeon™ 520 Graphics with 2G GDDR5 graphics memory</a:t>
                      </a:r>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15.6-inch HD (1366 x 768) Anti-Glare LED-Backlit Non-touch Display</a:t>
                      </a:r>
                    </a:p>
                    <a:p>
                      <a:r>
                        <a:rPr lang="en-US" sz="800" dirty="0" smtClean="0"/>
                        <a:t>15.6-inch FHD (1920 x 1080) Anti-Glare LED-Backlit Non-touch Display</a:t>
                      </a:r>
                    </a:p>
                    <a:p>
                      <a:r>
                        <a:rPr lang="en-US" sz="800" dirty="0" smtClean="0"/>
                        <a:t>15.6-inch HD (1366 x 768) </a:t>
                      </a:r>
                      <a:r>
                        <a:rPr lang="en-US" sz="800" dirty="0" err="1" smtClean="0"/>
                        <a:t>Truelife</a:t>
                      </a:r>
                      <a:r>
                        <a:rPr lang="en-US" sz="800" dirty="0" smtClean="0"/>
                        <a:t> LED-Backlit On-Cell Touch Display</a:t>
                      </a:r>
                    </a:p>
                    <a:p>
                      <a:r>
                        <a:rPr lang="en-US" sz="800" dirty="0" smtClean="0"/>
                        <a:t>15.6-inch FHD (1920 x 1080) </a:t>
                      </a:r>
                      <a:r>
                        <a:rPr lang="en-US" sz="800" dirty="0" err="1" smtClean="0"/>
                        <a:t>Truelife</a:t>
                      </a:r>
                      <a:r>
                        <a:rPr lang="en-US" sz="800" dirty="0" smtClean="0"/>
                        <a:t> LED-Backlit On-Cell Touch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2400MHz</a:t>
                      </a:r>
                    </a:p>
                    <a:p>
                      <a:r>
                        <a:rPr lang="en-US" sz="800" dirty="0" smtClean="0"/>
                        <a:t>8GB, 4Gx2, DDR4, 2400MHz</a:t>
                      </a:r>
                    </a:p>
                    <a:p>
                      <a:r>
                        <a:rPr lang="en-US" sz="800" dirty="0" smtClean="0"/>
                        <a:t>8GB, 8Gx1, DDR4, 2400MHz</a:t>
                      </a:r>
                    </a:p>
                    <a:p>
                      <a:r>
                        <a:rPr lang="en-US" sz="800" dirty="0" smtClean="0"/>
                        <a:t>12GB, 8Gx1 + 4Gx1, DDR4, 2400MHz</a:t>
                      </a:r>
                    </a:p>
                    <a:p>
                      <a:r>
                        <a:rPr lang="en-US" sz="800" dirty="0" smtClean="0"/>
                        <a:t>16GB, 8Gx2, DDR4, 2400MHz</a:t>
                      </a:r>
                    </a:p>
                    <a:p>
                      <a:r>
                        <a:rPr lang="en-US" sz="800" dirty="0" smtClean="0"/>
                        <a:t>16GB, 16Gx1, DDR4, 2400MHz</a:t>
                      </a:r>
                    </a:p>
                    <a:p>
                      <a:r>
                        <a:rPr lang="en-US" sz="800" dirty="0" smtClean="0"/>
                        <a:t>20GB Memory: 4GB, 4Gx1, DDR4 2400MHz</a:t>
                      </a:r>
                    </a:p>
                    <a:p>
                      <a:r>
                        <a:rPr lang="en-US" sz="800" dirty="0" smtClean="0"/>
                        <a:t>DRAM + 16GB Intel® </a:t>
                      </a:r>
                      <a:r>
                        <a:rPr lang="en-US" sz="800" dirty="0" err="1" smtClean="0"/>
                        <a:t>Optane</a:t>
                      </a:r>
                      <a:r>
                        <a:rPr lang="en-US" sz="800" dirty="0" smtClean="0"/>
                        <a:t>™ Memory</a:t>
                      </a:r>
                    </a:p>
                    <a:p>
                      <a:r>
                        <a:rPr lang="en-US" sz="800" dirty="0" smtClean="0"/>
                        <a:t>24GB Memory: 8GB, 8Gx1, DDR4 2400MHz</a:t>
                      </a:r>
                    </a:p>
                    <a:p>
                      <a:r>
                        <a:rPr lang="en-US" sz="800" dirty="0" smtClean="0"/>
                        <a:t>DRAM + 16GB Intel® </a:t>
                      </a:r>
                      <a:r>
                        <a:rPr lang="en-US" sz="800" dirty="0" err="1" smtClean="0"/>
                        <a:t>Optane</a:t>
                      </a:r>
                      <a:r>
                        <a:rPr lang="en-US" sz="800" dirty="0" smtClean="0"/>
                        <a:t>™ Memory</a:t>
                      </a:r>
                    </a:p>
                    <a:p>
                      <a:r>
                        <a:rPr lang="en-US" sz="800" dirty="0" smtClean="0"/>
                        <a:t>32GB Memory: 16GB, 16Gx1, DDR4 2400MHz 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45944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p>
                      <a:endParaRPr lang="en-US" sz="800" dirty="0"/>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6139652"/>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322808">
                <a:tc>
                  <a:txBody>
                    <a:bodyPr/>
                    <a:lstStyle/>
                    <a:p>
                      <a:r>
                        <a:rPr lang="en-US" sz="1200" b="1" baseline="30000" dirty="0" smtClean="0">
                          <a:solidFill>
                            <a:schemeClr val="tx1"/>
                          </a:solidFill>
                        </a:rPr>
                        <a:t>Optical Drive Options</a:t>
                      </a:r>
                      <a:endParaRPr lang="en-US" sz="1200" b="1" baseline="30000" dirty="0">
                        <a:solidFill>
                          <a:schemeClr val="tx1"/>
                        </a:solidFill>
                      </a:endParaRPr>
                    </a:p>
                  </a:txBody>
                  <a:tcPr marL="86140" marR="86140" marT="43069" marB="43069"/>
                </a:tc>
                <a:tc>
                  <a:txBody>
                    <a:bodyPr/>
                    <a:lstStyle/>
                    <a:p>
                      <a:r>
                        <a:rPr lang="en-US" sz="800" dirty="0" smtClean="0"/>
                        <a:t>No Optical Drive </a:t>
                      </a:r>
                    </a:p>
                    <a:p>
                      <a:endParaRPr lang="en-US" sz="800" dirty="0"/>
                    </a:p>
                  </a:txBody>
                  <a:tcPr marL="86140" marR="86140" marT="43069" marB="43069"/>
                </a:tc>
              </a:tr>
              <a:tr h="555531">
                <a:tc>
                  <a:txBody>
                    <a:bodyPr/>
                    <a:lstStyle/>
                    <a:p>
                      <a:r>
                        <a:rPr lang="en-US" sz="1200" b="1" baseline="30000" dirty="0" smtClean="0">
                          <a:solidFill>
                            <a:schemeClr val="tx1"/>
                          </a:solidFill>
                        </a:rPr>
                        <a:t>Multimedia</a:t>
                      </a:r>
                      <a:endParaRPr lang="en-US" sz="1200" b="1" baseline="30000" dirty="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672879">
                <a:tc>
                  <a:txBody>
                    <a:bodyPr/>
                    <a:lstStyle/>
                    <a:p>
                      <a:r>
                        <a:rPr lang="en-US" sz="1200" b="1" baseline="30000" dirty="0" smtClean="0">
                          <a:solidFill>
                            <a:schemeClr val="tx1"/>
                          </a:solidFill>
                        </a:rPr>
                        <a:t>Connectivity Options</a:t>
                      </a:r>
                      <a:r>
                        <a:rPr lang="en-US" sz="1200" b="1" baseline="0" dirty="0" smtClean="0">
                          <a:solidFill>
                            <a:schemeClr val="tx1"/>
                          </a:solidFill>
                        </a:rPr>
                        <a:t> </a:t>
                      </a:r>
                      <a:endParaRPr lang="en-US" sz="800" b="1" baseline="30000" dirty="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19.9 x 380.0 x 258.0 mm / 0.78” x 14.96” x 10.16” </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External USB Slim DVD+/=RW Optical Drive DW316</a:t>
                      </a:r>
                    </a:p>
                    <a:p>
                      <a:r>
                        <a:rPr lang="en-US" sz="800" dirty="0" smtClean="0"/>
                        <a:t>Dell Performance USB Headset AE2</a:t>
                      </a:r>
                    </a:p>
                    <a:p>
                      <a:r>
                        <a:rPr lang="en-US" sz="800" dirty="0" smtClean="0"/>
                        <a:t>Dell Universal Dock- D6000 </a:t>
                      </a:r>
                    </a:p>
                    <a:p>
                      <a:r>
                        <a:rPr lang="en-US" sz="800" dirty="0" smtClean="0"/>
                        <a:t>Dell Docking Station – USB 3.0 (D3100)</a:t>
                      </a:r>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61094442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15 3000 (3584)</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6899797"/>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3584</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Pentium® Gold Processor 4415U (2MB Cache, 2.3 GHz)</a:t>
                      </a:r>
                    </a:p>
                    <a:p>
                      <a:r>
                        <a:rPr lang="en-US" sz="800" dirty="0" smtClean="0"/>
                        <a:t>7th Generation Intel® Core™ i3-7020U Processor (3MB Cache, 2.30 GHz)</a:t>
                      </a:r>
                    </a:p>
                    <a:p>
                      <a:endParaRPr lang="en-US" sz="800" dirty="0"/>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HD graphics 610 with shared graphics memory</a:t>
                      </a:r>
                    </a:p>
                    <a:p>
                      <a:r>
                        <a:rPr lang="en-US" sz="800" dirty="0" smtClean="0"/>
                        <a:t>Intel® HD graphics 620 with shared graphics memory</a:t>
                      </a:r>
                    </a:p>
                    <a:p>
                      <a:r>
                        <a:rPr lang="en-US" sz="800" dirty="0" smtClean="0"/>
                        <a:t>AMD Radeon™ 520 Graphics with 2G GDDR5 graphics memory</a:t>
                      </a:r>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15.6-inch HD (1366 x 768) Anti-Glare LED-Backlit Non-touch Display</a:t>
                      </a:r>
                    </a:p>
                    <a:p>
                      <a:r>
                        <a:rPr lang="en-US" sz="800" dirty="0" smtClean="0"/>
                        <a:t>15.6-inch FHD (1920 x 1080) Anti-Glare LED-Backlit Non-touch Display</a:t>
                      </a:r>
                    </a:p>
                    <a:p>
                      <a:r>
                        <a:rPr lang="en-US" sz="800" dirty="0" smtClean="0"/>
                        <a:t>15.6-inch HD (1366 x 768) </a:t>
                      </a:r>
                      <a:r>
                        <a:rPr lang="en-US" sz="800" dirty="0" err="1" smtClean="0"/>
                        <a:t>Truelife</a:t>
                      </a:r>
                      <a:r>
                        <a:rPr lang="en-US" sz="800" dirty="0" smtClean="0"/>
                        <a:t> LED-Backlit On-Cell Touch Display</a:t>
                      </a:r>
                    </a:p>
                    <a:p>
                      <a:r>
                        <a:rPr lang="en-US" sz="800" dirty="0" smtClean="0"/>
                        <a:t>15.6-inch FHD (1920 x 1080) </a:t>
                      </a:r>
                      <a:r>
                        <a:rPr lang="en-US" sz="800" dirty="0" err="1" smtClean="0"/>
                        <a:t>Truelife</a:t>
                      </a:r>
                      <a:r>
                        <a:rPr lang="en-US" sz="800" dirty="0" smtClean="0"/>
                        <a:t> LED-Backlit On-Cell Touch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2133MHz</a:t>
                      </a:r>
                    </a:p>
                    <a:p>
                      <a:r>
                        <a:rPr lang="en-US" sz="800" dirty="0" smtClean="0"/>
                        <a:t>8GB, 4Gx2, DDR4, 2133MHz</a:t>
                      </a:r>
                    </a:p>
                    <a:p>
                      <a:r>
                        <a:rPr lang="en-US" sz="800" dirty="0" smtClean="0"/>
                        <a:t>8GB, 8Gx1, DDR4, 2133MHz</a:t>
                      </a:r>
                    </a:p>
                    <a:p>
                      <a:r>
                        <a:rPr lang="en-US" sz="800" dirty="0" smtClean="0"/>
                        <a:t>12GB, 8Gx1 + 4Gx1, DDR4, 2133MHz</a:t>
                      </a:r>
                    </a:p>
                    <a:p>
                      <a:r>
                        <a:rPr lang="en-US" sz="800" dirty="0" smtClean="0"/>
                        <a:t>16GB, 8Gx2, DDR4, 2133MHz</a:t>
                      </a:r>
                    </a:p>
                    <a:p>
                      <a:r>
                        <a:rPr lang="en-US" sz="800" dirty="0" smtClean="0"/>
                        <a:t>16GB, 16Gx1, DDR4, 2133MHz</a:t>
                      </a:r>
                    </a:p>
                    <a:p>
                      <a:r>
                        <a:rPr lang="en-US" sz="800" dirty="0" smtClean="0"/>
                        <a:t>20GB Memory: 4GB, 4Gx1, DDR4 2133MHz DRAM + 16GB Intel® </a:t>
                      </a:r>
                      <a:r>
                        <a:rPr lang="en-US" sz="800" dirty="0" err="1" smtClean="0"/>
                        <a:t>Optane</a:t>
                      </a:r>
                      <a:r>
                        <a:rPr lang="en-US" sz="800" dirty="0" smtClean="0"/>
                        <a:t>™ Memory</a:t>
                      </a:r>
                    </a:p>
                    <a:p>
                      <a:r>
                        <a:rPr lang="en-US" sz="800" dirty="0" smtClean="0"/>
                        <a:t>24GB Memory: 8GB, 8Gx1, DDR4 2133MHz DRAM + 16GB Intel® </a:t>
                      </a:r>
                      <a:r>
                        <a:rPr lang="en-US" sz="800" dirty="0" err="1" smtClean="0"/>
                        <a:t>Optane</a:t>
                      </a:r>
                      <a:r>
                        <a:rPr lang="en-US" sz="800" dirty="0" smtClean="0"/>
                        <a:t>™ Memory</a:t>
                      </a:r>
                    </a:p>
                    <a:p>
                      <a:r>
                        <a:rPr lang="en-US" sz="800" dirty="0" smtClean="0"/>
                        <a:t>32GB Memory: 16GB, 16Gx1, DDR4 2133MHz 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6556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6591550"/>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No Optical Drive </a:t>
                      </a:r>
                    </a:p>
                    <a:p>
                      <a:endParaRPr lang="en-US" sz="800" dirty="0"/>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p>
                      <a:endParaRPr lang="en-US" sz="800" dirty="0"/>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19.9 x 380.0 x 258.0 mm / 0.78” x 14.96” x 10.16” </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10249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External USB Slim DVD+/=RW Optical Drive DW316</a:t>
                      </a:r>
                    </a:p>
                    <a:p>
                      <a:r>
                        <a:rPr lang="en-US" sz="800" dirty="0" smtClean="0"/>
                        <a:t>Dell Performance USB Headset AE2</a:t>
                      </a:r>
                    </a:p>
                    <a:p>
                      <a:r>
                        <a:rPr lang="en-US" sz="800" dirty="0" smtClean="0"/>
                        <a:t>Dell Universal Dock- D6000 </a:t>
                      </a:r>
                    </a:p>
                    <a:p>
                      <a:r>
                        <a:rPr lang="en-US" sz="800" dirty="0" smtClean="0"/>
                        <a:t>Dell Docking Station – USB 3.0 (D3100)</a:t>
                      </a:r>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241393951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17 3000 (3780)</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7191621"/>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3780</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8th Generation Intel® Core™ i3-8145U Processor (4MB Cache, up to 3.9 GHz)</a:t>
                      </a:r>
                    </a:p>
                    <a:p>
                      <a:r>
                        <a:rPr lang="en-US" sz="800" dirty="0" smtClean="0"/>
                        <a:t>8th Generation Intel® Core™ i5-8265U Processor (6MB Cache, up to 3.9 GHz)</a:t>
                      </a:r>
                    </a:p>
                    <a:p>
                      <a:r>
                        <a:rPr lang="en-US" sz="800" dirty="0" smtClean="0"/>
                        <a:t>8th Generation Intel® Core™ i7-8565U Processor (8MB Cache, up to 4.6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5976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620 with shared graphics memory</a:t>
                      </a:r>
                    </a:p>
                    <a:p>
                      <a:r>
                        <a:rPr lang="en-US" sz="800" dirty="0" smtClean="0"/>
                        <a:t>AMD Radeon™ 520 Graphics with 2G GDDR5 graphics memory</a:t>
                      </a:r>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17.3-inch HD+ (1600 x 900) Anti-Glare LED-Backlit Non-touch Display</a:t>
                      </a:r>
                    </a:p>
                    <a:p>
                      <a:r>
                        <a:rPr lang="en-US" sz="800" dirty="0" smtClean="0"/>
                        <a:t>17.3-inch HD+ (1600 x 900) True-Life LED-Backlit touch Display</a:t>
                      </a:r>
                    </a:p>
                    <a:p>
                      <a:r>
                        <a:rPr lang="en-US" sz="800" dirty="0" smtClean="0"/>
                        <a:t>17.3-inch FHD (1920 x 1080) Anti-Glare LED-Backlit Non-touch IPS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2400MHz</a:t>
                      </a:r>
                    </a:p>
                    <a:p>
                      <a:r>
                        <a:rPr lang="en-US" sz="800" dirty="0" smtClean="0"/>
                        <a:t>8GB, 4Gx2, DDR4, 2400MHz</a:t>
                      </a:r>
                    </a:p>
                    <a:p>
                      <a:r>
                        <a:rPr lang="en-US" sz="800" dirty="0" smtClean="0"/>
                        <a:t>8GB, 8Gx1, DDR4, 2400MHz</a:t>
                      </a:r>
                    </a:p>
                    <a:p>
                      <a:r>
                        <a:rPr lang="en-US" sz="800" dirty="0" smtClean="0"/>
                        <a:t>12GB, 8Gx1 + 4Gx1, DDR4, 2400MHz</a:t>
                      </a:r>
                    </a:p>
                    <a:p>
                      <a:r>
                        <a:rPr lang="en-US" sz="800" dirty="0" smtClean="0"/>
                        <a:t>16GB, 8Gx2, DDR4, 2400MHz</a:t>
                      </a:r>
                    </a:p>
                    <a:p>
                      <a:r>
                        <a:rPr lang="en-US" sz="800" dirty="0" smtClean="0"/>
                        <a:t>16GB, 16Gx1, DDR4, 2400MHz</a:t>
                      </a:r>
                    </a:p>
                    <a:p>
                      <a:r>
                        <a:rPr lang="en-US" sz="800" dirty="0" smtClean="0"/>
                        <a:t>20GB Memory: 4GB, 4Gx1, DDR4 2400MHz</a:t>
                      </a:r>
                    </a:p>
                    <a:p>
                      <a:r>
                        <a:rPr lang="en-US" sz="800" dirty="0" smtClean="0"/>
                        <a:t>DRAM + 16GB Intel® </a:t>
                      </a:r>
                      <a:r>
                        <a:rPr lang="en-US" sz="800" dirty="0" err="1" smtClean="0"/>
                        <a:t>Optane</a:t>
                      </a:r>
                      <a:r>
                        <a:rPr lang="en-US" sz="800" dirty="0" smtClean="0"/>
                        <a:t>™ Memory</a:t>
                      </a:r>
                    </a:p>
                    <a:p>
                      <a:r>
                        <a:rPr lang="en-US" sz="800" dirty="0" smtClean="0"/>
                        <a:t>24GB Memory: 8GB, 8Gx1, DDR4 2400MHz</a:t>
                      </a:r>
                    </a:p>
                    <a:p>
                      <a:r>
                        <a:rPr lang="en-US" sz="800" dirty="0" smtClean="0"/>
                        <a:t>DRAM + 16GB Intel® </a:t>
                      </a:r>
                      <a:r>
                        <a:rPr lang="en-US" sz="800" dirty="0" err="1" smtClean="0"/>
                        <a:t>Optane</a:t>
                      </a:r>
                      <a:r>
                        <a:rPr lang="en-US" sz="800" dirty="0" smtClean="0"/>
                        <a:t>™ Memory</a:t>
                      </a:r>
                    </a:p>
                    <a:p>
                      <a:r>
                        <a:rPr lang="en-US" sz="800" dirty="0" smtClean="0"/>
                        <a:t>32GB Memory: 16GB, 16Gx1, DDR4 2400MHz 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512526">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p>
                      <a:endParaRPr lang="en-US" sz="800" dirty="0"/>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5795875"/>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Built-in DVD-RW</a:t>
                      </a:r>
                    </a:p>
                    <a:p>
                      <a:endParaRPr lang="en-US" sz="800" dirty="0"/>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p>
                      <a:endParaRPr lang="en-US" sz="800" dirty="0"/>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25.0 x 415.4 x 279.2 mm / 0.98” x 16.35” x 10.99” </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71772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Wireless Mouse WM126</a:t>
                      </a:r>
                    </a:p>
                    <a:p>
                      <a:r>
                        <a:rPr lang="en-US" sz="800" dirty="0" smtClean="0"/>
                        <a:t>Dell Performance USB Headset AE2</a:t>
                      </a:r>
                    </a:p>
                    <a:p>
                      <a:r>
                        <a:rPr lang="en-US" sz="800" dirty="0" smtClean="0"/>
                        <a:t>Dell Universal Dock- D6000 </a:t>
                      </a:r>
                    </a:p>
                    <a:p>
                      <a:r>
                        <a:rPr lang="en-US" sz="800" dirty="0" smtClean="0"/>
                        <a:t>Dell Docking Station – USB 3.0 (D3100)</a:t>
                      </a:r>
                      <a:endParaRPr lang="en-US" sz="800" dirty="0"/>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382929308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17 3000 (3781)</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7473615"/>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3781</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Pentium® Gold Processor 4415U (2MB Cache, 2.3 GHz)</a:t>
                      </a:r>
                    </a:p>
                    <a:p>
                      <a:r>
                        <a:rPr lang="en-US" sz="800" dirty="0" smtClean="0"/>
                        <a:t>7th Generation Intel® Core™ i3-7020U Processor (3MB Cache, 2.30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HD graphics 610 with shared graphics memory</a:t>
                      </a:r>
                    </a:p>
                    <a:p>
                      <a:r>
                        <a:rPr lang="en-US" sz="800" dirty="0" smtClean="0"/>
                        <a:t>Intel® HD graphics 620 with shared graphics memory</a:t>
                      </a:r>
                    </a:p>
                    <a:p>
                      <a:r>
                        <a:rPr lang="en-US" sz="800" dirty="0" smtClean="0"/>
                        <a:t>AMD Radeon™ 520 Graphics with 2G GDDR5 graphics memory</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17.3-inch HD+ (1600 x 900) Anti-Glare LED-Backlit Non-touch Display</a:t>
                      </a:r>
                    </a:p>
                    <a:p>
                      <a:r>
                        <a:rPr lang="en-US" sz="800" dirty="0" smtClean="0"/>
                        <a:t>17.3-inch HD+ (1600 x 900) True-Life LED-Backlit touch Display</a:t>
                      </a:r>
                    </a:p>
                    <a:p>
                      <a:r>
                        <a:rPr lang="en-US" sz="800" dirty="0" smtClean="0"/>
                        <a:t>17.3-inch FHD (1920 x 1080) Anti-Glare LED-Backlit Non-touch IPS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2133MHz</a:t>
                      </a:r>
                    </a:p>
                    <a:p>
                      <a:r>
                        <a:rPr lang="en-US" sz="800" dirty="0" smtClean="0"/>
                        <a:t>8GB, 4Gx2, DDR4, 2133MHz</a:t>
                      </a:r>
                    </a:p>
                    <a:p>
                      <a:r>
                        <a:rPr lang="en-US" sz="800" dirty="0" smtClean="0"/>
                        <a:t>8GB, 8Gx1, DDR4, 2133MHz</a:t>
                      </a:r>
                    </a:p>
                    <a:p>
                      <a:r>
                        <a:rPr lang="en-US" sz="800" dirty="0" smtClean="0"/>
                        <a:t>12GB, 8Gx1 + 4Gx1, DDR4, 2133MHz</a:t>
                      </a:r>
                    </a:p>
                    <a:p>
                      <a:r>
                        <a:rPr lang="en-US" sz="800" dirty="0" smtClean="0"/>
                        <a:t>16GB, 8Gx2, DDR4, 2133MHz</a:t>
                      </a:r>
                    </a:p>
                    <a:p>
                      <a:r>
                        <a:rPr lang="en-US" sz="800" dirty="0" smtClean="0"/>
                        <a:t>16GB, 16Gx1, DDR4, 2133MHz</a:t>
                      </a:r>
                    </a:p>
                    <a:p>
                      <a:r>
                        <a:rPr lang="en-US" sz="800" dirty="0" smtClean="0"/>
                        <a:t>20GB Memory: 4GB, 4Gx1, DDR4 2133MHz DRAM + 16GB Intel® </a:t>
                      </a:r>
                      <a:r>
                        <a:rPr lang="en-US" sz="800" dirty="0" err="1" smtClean="0"/>
                        <a:t>Optane</a:t>
                      </a:r>
                      <a:r>
                        <a:rPr lang="en-US" sz="800" dirty="0" smtClean="0"/>
                        <a:t>™ Memory</a:t>
                      </a:r>
                    </a:p>
                    <a:p>
                      <a:r>
                        <a:rPr lang="en-US" sz="800" dirty="0" smtClean="0"/>
                        <a:t>24GB Memory: 8GB, 8Gx1, DDR4 2133MHz DRAM + 16GB Intel® </a:t>
                      </a:r>
                      <a:r>
                        <a:rPr lang="en-US" sz="800" dirty="0" err="1" smtClean="0"/>
                        <a:t>Optane</a:t>
                      </a:r>
                      <a:r>
                        <a:rPr lang="en-US" sz="800" dirty="0" smtClean="0"/>
                        <a:t>™ Memory</a:t>
                      </a:r>
                    </a:p>
                    <a:p>
                      <a:r>
                        <a:rPr lang="en-US" sz="800" dirty="0" smtClean="0"/>
                        <a:t>32GB Memory: 16GB, 16Gx1, DDR4 2133MHz DRAM + 16GB Intel® </a:t>
                      </a:r>
                      <a:r>
                        <a:rPr lang="en-US" sz="800" dirty="0" err="1" smtClean="0"/>
                        <a:t>Optane</a:t>
                      </a:r>
                      <a:r>
                        <a:rPr lang="en-US" sz="800" dirty="0" smtClean="0"/>
                        <a:t>™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6556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p>
                      <a:endParaRPr lang="en-US" sz="800" dirty="0"/>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5651972"/>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Built-in DVD-RW</a:t>
                      </a:r>
                    </a:p>
                    <a:p>
                      <a:endParaRPr lang="en-US" sz="800" dirty="0"/>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25.0 x 415.4 x 279.2 mm / 0.98” x 16.35” x 10.99” </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Wireless Mouse WM126</a:t>
                      </a:r>
                    </a:p>
                    <a:p>
                      <a:r>
                        <a:rPr lang="en-US" sz="800" dirty="0" smtClean="0"/>
                        <a:t>Dell Performance USB Headset AE2</a:t>
                      </a:r>
                    </a:p>
                    <a:p>
                      <a:r>
                        <a:rPr lang="en-US" sz="800" dirty="0" smtClean="0"/>
                        <a:t>Dell Universal Dock- D6000 </a:t>
                      </a:r>
                    </a:p>
                    <a:p>
                      <a:r>
                        <a:rPr lang="en-US" sz="800" dirty="0" smtClean="0"/>
                        <a:t>Dell Docking Station – USB 3.0 (D3100)</a:t>
                      </a:r>
                    </a:p>
                    <a:p>
                      <a:endParaRPr lang="en-US" sz="800" dirty="0"/>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318459358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17 3000 (3782)</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6"/>
          <a:ext cx="3359420" cy="6693895"/>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3782</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Intel® Celeron® Processor N4000 (4MB Cache, up to 2.6 GHz)</a:t>
                      </a:r>
                    </a:p>
                    <a:p>
                      <a:r>
                        <a:rPr lang="en-US" sz="800" dirty="0" smtClean="0"/>
                        <a:t>Intel® Pentium® Silver N5000 Processor (4MB Cache, up to 2.7 GHz)</a:t>
                      </a:r>
                    </a:p>
                  </a:txBody>
                  <a:tcPr marL="86140" marR="86140" marT="43069" marB="43069"/>
                </a:tc>
              </a:tr>
              <a:tr h="37275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77526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600 with shared graphics memory</a:t>
                      </a:r>
                    </a:p>
                    <a:p>
                      <a:r>
                        <a:rPr lang="en-US" sz="800" dirty="0" smtClean="0"/>
                        <a:t>Intel® UHD Graphics 605 with shared graphics memory</a:t>
                      </a:r>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17.3-inch HD+ (1600 x 900) Anti-Glare LED-Backlit Non-touch Display</a:t>
                      </a:r>
                    </a:p>
                    <a:p>
                      <a:r>
                        <a:rPr lang="en-US" sz="800" dirty="0" smtClean="0"/>
                        <a:t>17.3-inch HD+ (1600 x 900) True-Life LED-Backlit touch Display</a:t>
                      </a:r>
                    </a:p>
                    <a:p>
                      <a:r>
                        <a:rPr lang="en-US" sz="800" dirty="0" smtClean="0"/>
                        <a:t>17.3-inch FHD (1920 x 1080) Anti-Glare LED-Backlit Non-touch IPS Display</a:t>
                      </a:r>
                    </a:p>
                  </a:txBody>
                  <a:tcPr marL="86140" marR="86140" marT="43069" marB="43069"/>
                </a:tc>
              </a:tr>
              <a:tr h="42783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dirty="0" smtClean="0"/>
                        <a:t>4GB, 4Gx1, DDR4, 2400MHz</a:t>
                      </a:r>
                    </a:p>
                    <a:p>
                      <a:r>
                        <a:rPr lang="en-US" sz="800" dirty="0" smtClean="0"/>
                        <a:t>8GB, 8Gx1, DDR4, 2400MHz</a:t>
                      </a:r>
                    </a:p>
                  </a:txBody>
                  <a:tcPr marL="86140" marR="86140" marT="43069" marB="43069"/>
                </a:tc>
              </a:tr>
              <a:tr h="541726">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txBody>
                  <a:tcPr marL="86140" marR="86140" marT="43069" marB="43069"/>
                </a:tc>
              </a:tr>
              <a:tr h="65562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10-key numeric keypad </a:t>
                      </a:r>
                    </a:p>
                    <a:p>
                      <a:r>
                        <a:rPr lang="en-US" sz="800" dirty="0" smtClean="0"/>
                        <a:t>Multi-touch gesture-enabled precision touchpad with integrated scrolling </a:t>
                      </a:r>
                    </a:p>
                    <a:p>
                      <a:endParaRPr lang="en-US" sz="800" dirty="0"/>
                    </a:p>
                  </a:txBody>
                  <a:tcPr marL="86140" marR="86140" marT="43069" marB="43069"/>
                </a:tc>
              </a:tr>
              <a:tr h="322808">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Built-in DVD-RW</a:t>
                      </a:r>
                    </a:p>
                    <a:p>
                      <a:endParaRPr lang="en-US" sz="800" dirty="0"/>
                    </a:p>
                  </a:txBody>
                  <a:tcPr marL="86140" marR="86140" marT="43069" marB="43069"/>
                </a:tc>
              </a:tr>
              <a:tr h="67781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4975971"/>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1393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25.0 x 415.4 x 279.2 mm / 0.98” x 16.35” x 10.99” </a:t>
                      </a:r>
                    </a:p>
                    <a:p>
                      <a:r>
                        <a:rPr lang="en-US" sz="800" dirty="0" smtClean="0"/>
                        <a:t>Starting Weight: </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 Sparkling White, Ultra Blue, Beijing Red, Copper, Purple</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79022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Wireless Mouse WM126</a:t>
                      </a:r>
                    </a:p>
                    <a:p>
                      <a:r>
                        <a:rPr lang="en-US" sz="800" dirty="0" smtClean="0"/>
                        <a:t>Dell Performance USB Headset AE2</a:t>
                      </a:r>
                    </a:p>
                    <a:p>
                      <a:r>
                        <a:rPr lang="en-US" sz="800" dirty="0" smtClean="0"/>
                        <a:t>Dell Universal Dock- D6000 </a:t>
                      </a:r>
                    </a:p>
                    <a:p>
                      <a:r>
                        <a:rPr lang="en-US" sz="800" dirty="0" smtClean="0"/>
                        <a:t>Dell Docking Station – USB 3.0 (D3100)</a:t>
                      </a:r>
                    </a:p>
                    <a:p>
                      <a:endParaRPr lang="en-US" sz="800" dirty="0"/>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194363482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406" y="440564"/>
            <a:ext cx="6179345" cy="332399"/>
          </a:xfrm>
        </p:spPr>
        <p:txBody>
          <a:bodyPr/>
          <a:lstStyle/>
          <a:p>
            <a:r>
              <a:rPr lang="en-US" dirty="0">
                <a:solidFill>
                  <a:schemeClr val="bg1">
                    <a:lumMod val="60000"/>
                    <a:lumOff val="40000"/>
                  </a:schemeClr>
                </a:solidFill>
              </a:rPr>
              <a:t>Table of contents</a:t>
            </a:r>
          </a:p>
        </p:txBody>
      </p:sp>
      <p:sp>
        <p:nvSpPr>
          <p:cNvPr id="7" name="TextBox 2"/>
          <p:cNvSpPr txBox="1">
            <a:spLocks noChangeArrowheads="1"/>
          </p:cNvSpPr>
          <p:nvPr/>
        </p:nvSpPr>
        <p:spPr bwMode="auto">
          <a:xfrm>
            <a:off x="2006885" y="6632081"/>
            <a:ext cx="3758631" cy="2377574"/>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tabLst>
                <a:tab pos="3200400" algn="l"/>
              </a:tabLst>
            </a:pPr>
            <a:r>
              <a:rPr lang="en-US" altLang="zh-CN" sz="1100" dirty="0">
                <a:ea typeface="SimSun" pitchFamily="2" charset="-122"/>
              </a:rPr>
              <a:t>Inspiron Brand	3</a:t>
            </a:r>
          </a:p>
          <a:p>
            <a:pPr fontAlgn="base">
              <a:lnSpc>
                <a:spcPct val="150000"/>
              </a:lnSpc>
              <a:spcBef>
                <a:spcPct val="0"/>
              </a:spcBef>
              <a:spcAft>
                <a:spcPct val="0"/>
              </a:spcAft>
              <a:tabLst>
                <a:tab pos="3200400" algn="l"/>
              </a:tabLst>
            </a:pPr>
            <a:r>
              <a:rPr lang="en-US" altLang="zh-CN" sz="1100" dirty="0">
                <a:ea typeface="SimSun" pitchFamily="2" charset="-122"/>
              </a:rPr>
              <a:t>Feature Overview 	</a:t>
            </a:r>
            <a:r>
              <a:rPr lang="en-US" altLang="zh-CN" sz="1100" dirty="0" smtClean="0">
                <a:ea typeface="SimSun" pitchFamily="2" charset="-122"/>
              </a:rPr>
              <a:t>4-6</a:t>
            </a:r>
            <a:endParaRPr lang="en-US" altLang="zh-CN" sz="1100" dirty="0">
              <a:ea typeface="SimSun" pitchFamily="2" charset="-122"/>
            </a:endParaRPr>
          </a:p>
          <a:p>
            <a:pPr fontAlgn="base">
              <a:lnSpc>
                <a:spcPct val="150000"/>
              </a:lnSpc>
              <a:spcBef>
                <a:spcPct val="0"/>
              </a:spcBef>
              <a:spcAft>
                <a:spcPct val="0"/>
              </a:spcAft>
              <a:tabLst>
                <a:tab pos="3200400" algn="l"/>
              </a:tabLst>
            </a:pPr>
            <a:r>
              <a:rPr lang="en-US" altLang="zh-CN" sz="1100" dirty="0">
                <a:ea typeface="SimSun" pitchFamily="2" charset="-122"/>
              </a:rPr>
              <a:t>Inspiron Essential Accessories	</a:t>
            </a:r>
            <a:r>
              <a:rPr lang="en-US" altLang="zh-CN" sz="1100" dirty="0" smtClean="0">
                <a:ea typeface="SimSun" pitchFamily="2" charset="-122"/>
              </a:rPr>
              <a:t>7-8</a:t>
            </a:r>
            <a:endParaRPr lang="en-US" altLang="zh-CN" sz="1100" dirty="0">
              <a:ea typeface="SimSun" pitchFamily="2" charset="-122"/>
            </a:endParaRPr>
          </a:p>
          <a:p>
            <a:pPr fontAlgn="base">
              <a:lnSpc>
                <a:spcPct val="150000"/>
              </a:lnSpc>
              <a:spcBef>
                <a:spcPct val="0"/>
              </a:spcBef>
              <a:spcAft>
                <a:spcPct val="0"/>
              </a:spcAft>
              <a:tabLst>
                <a:tab pos="3200400" algn="l"/>
              </a:tabLst>
            </a:pPr>
            <a:r>
              <a:rPr lang="en-US" altLang="zh-CN" sz="1100" dirty="0">
                <a:ea typeface="SimSun" pitchFamily="2" charset="-122"/>
              </a:rPr>
              <a:t>Product Technical Specs	</a:t>
            </a:r>
            <a:r>
              <a:rPr lang="en-US" altLang="zh-CN" sz="1100" dirty="0" smtClean="0">
                <a:ea typeface="SimSun" pitchFamily="2" charset="-122"/>
              </a:rPr>
              <a:t>9-19</a:t>
            </a:r>
            <a:endParaRPr lang="en-US" altLang="zh-CN" sz="1100" dirty="0">
              <a:ea typeface="SimSun" pitchFamily="2" charset="-122"/>
            </a:endParaRPr>
          </a:p>
          <a:p>
            <a:pPr fontAlgn="base">
              <a:lnSpc>
                <a:spcPct val="150000"/>
              </a:lnSpc>
              <a:spcBef>
                <a:spcPct val="0"/>
              </a:spcBef>
              <a:spcAft>
                <a:spcPct val="0"/>
              </a:spcAft>
              <a:tabLst>
                <a:tab pos="3200400" algn="l"/>
              </a:tabLst>
            </a:pPr>
            <a:r>
              <a:rPr lang="en-US" altLang="zh-CN" sz="1100" dirty="0">
                <a:ea typeface="SimSun" pitchFamily="2" charset="-122"/>
              </a:rPr>
              <a:t>Product Gallery	</a:t>
            </a:r>
            <a:r>
              <a:rPr lang="en-US" altLang="zh-CN" sz="1100" dirty="0" smtClean="0">
                <a:ea typeface="SimSun" pitchFamily="2" charset="-122"/>
              </a:rPr>
              <a:t>20-35</a:t>
            </a:r>
            <a:endParaRPr lang="en-US" altLang="zh-CN" sz="1100" dirty="0">
              <a:ea typeface="SimSun" pitchFamily="2" charset="-122"/>
            </a:endParaRPr>
          </a:p>
          <a:p>
            <a:pPr fontAlgn="base">
              <a:lnSpc>
                <a:spcPct val="150000"/>
              </a:lnSpc>
              <a:spcBef>
                <a:spcPct val="0"/>
              </a:spcBef>
              <a:spcAft>
                <a:spcPct val="0"/>
              </a:spcAft>
              <a:tabLst>
                <a:tab pos="3200400" algn="l"/>
              </a:tabLst>
            </a:pPr>
            <a:r>
              <a:rPr lang="en-US" altLang="zh-CN" sz="1100" dirty="0" smtClean="0">
                <a:ea typeface="SimSun" pitchFamily="2" charset="-122"/>
              </a:rPr>
              <a:t>Battery Life  &amp; Weight Claims	36-39</a:t>
            </a:r>
          </a:p>
          <a:p>
            <a:pPr fontAlgn="base">
              <a:lnSpc>
                <a:spcPct val="150000"/>
              </a:lnSpc>
              <a:spcBef>
                <a:spcPct val="0"/>
              </a:spcBef>
              <a:spcAft>
                <a:spcPct val="0"/>
              </a:spcAft>
              <a:tabLst>
                <a:tab pos="3200400" algn="l"/>
              </a:tabLst>
            </a:pPr>
            <a:r>
              <a:rPr lang="en-US" altLang="zh-CN" sz="1100" dirty="0" smtClean="0">
                <a:ea typeface="SimSun" pitchFamily="2" charset="-122"/>
              </a:rPr>
              <a:t>Inspiron </a:t>
            </a:r>
            <a:r>
              <a:rPr lang="en-US" altLang="zh-CN" sz="1100" dirty="0">
                <a:ea typeface="SimSun" pitchFamily="2" charset="-122"/>
              </a:rPr>
              <a:t>Software	</a:t>
            </a:r>
            <a:r>
              <a:rPr lang="en-US" altLang="zh-CN" sz="1100" dirty="0" smtClean="0">
                <a:ea typeface="SimSun" pitchFamily="2" charset="-122"/>
              </a:rPr>
              <a:t>40</a:t>
            </a:r>
            <a:endParaRPr lang="en-US" altLang="zh-CN" sz="1100" dirty="0">
              <a:ea typeface="SimSun" pitchFamily="2" charset="-122"/>
            </a:endParaRPr>
          </a:p>
          <a:p>
            <a:pPr fontAlgn="base">
              <a:lnSpc>
                <a:spcPct val="150000"/>
              </a:lnSpc>
              <a:spcBef>
                <a:spcPct val="0"/>
              </a:spcBef>
              <a:spcAft>
                <a:spcPct val="0"/>
              </a:spcAft>
              <a:tabLst>
                <a:tab pos="3200400" algn="l"/>
              </a:tabLst>
            </a:pPr>
            <a:r>
              <a:rPr lang="en-US" altLang="zh-CN" sz="1100" dirty="0">
                <a:ea typeface="SimSun" pitchFamily="2" charset="-122"/>
              </a:rPr>
              <a:t>Services	</a:t>
            </a:r>
            <a:r>
              <a:rPr lang="en-US" altLang="zh-CN" sz="1100" dirty="0" smtClean="0">
                <a:ea typeface="SimSun" pitchFamily="2" charset="-122"/>
              </a:rPr>
              <a:t>41</a:t>
            </a:r>
            <a:endParaRPr lang="en-US" altLang="zh-CN" sz="1100" dirty="0">
              <a:ea typeface="SimSun" pitchFamily="2" charset="-122"/>
            </a:endParaRPr>
          </a:p>
          <a:p>
            <a:pPr fontAlgn="base">
              <a:lnSpc>
                <a:spcPct val="150000"/>
              </a:lnSpc>
              <a:spcBef>
                <a:spcPct val="0"/>
              </a:spcBef>
              <a:spcAft>
                <a:spcPct val="0"/>
              </a:spcAft>
              <a:tabLst>
                <a:tab pos="3200400" algn="l"/>
              </a:tabLst>
            </a:pPr>
            <a:r>
              <a:rPr lang="en-US" altLang="zh-CN" sz="1100" dirty="0">
                <a:ea typeface="SimSun" pitchFamily="2" charset="-122"/>
              </a:rPr>
              <a:t>Important Information	</a:t>
            </a:r>
            <a:r>
              <a:rPr lang="en-US" altLang="zh-CN" sz="1100" dirty="0" smtClean="0">
                <a:ea typeface="SimSun" pitchFamily="2" charset="-122"/>
              </a:rPr>
              <a:t>42</a:t>
            </a:r>
            <a:endParaRPr lang="en-US" altLang="zh-CN" sz="1100" dirty="0">
              <a:ea typeface="SimSun" pitchFamily="2" charset="-122"/>
            </a:endParaRPr>
          </a:p>
        </p:txBody>
      </p:sp>
      <p:sp>
        <p:nvSpPr>
          <p:cNvPr id="10" name="Content Placeholder 4">
            <a:extLst>
              <a:ext uri="{FF2B5EF4-FFF2-40B4-BE49-F238E27FC236}">
                <a16:creationId xmlns="" xmlns:a16="http://schemas.microsoft.com/office/drawing/2014/main" id="{60C19B36-DF85-48F9-803E-5636057E980C}"/>
              </a:ext>
            </a:extLst>
          </p:cNvPr>
          <p:cNvSpPr txBox="1">
            <a:spLocks/>
          </p:cNvSpPr>
          <p:nvPr/>
        </p:nvSpPr>
        <p:spPr bwMode="auto">
          <a:xfrm>
            <a:off x="796527" y="9570484"/>
            <a:ext cx="2779137" cy="2487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600"/>
              </a:spcBef>
              <a:defRPr/>
            </a:pPr>
            <a:endParaRPr lang="en-US" sz="800" dirty="0">
              <a:solidFill>
                <a:schemeClr val="bg2">
                  <a:lumMod val="50000"/>
                </a:schemeClr>
              </a:solidFill>
              <a:latin typeface="+mn-l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677" t="11844" r="6836" b="27583"/>
          <a:stretch/>
        </p:blipFill>
        <p:spPr>
          <a:xfrm>
            <a:off x="667265" y="1617243"/>
            <a:ext cx="6722075" cy="4707925"/>
          </a:xfrm>
          <a:prstGeom prst="rect">
            <a:avLst/>
          </a:prstGeom>
        </p:spPr>
      </p:pic>
    </p:spTree>
    <p:extLst>
      <p:ext uri="{BB962C8B-B14F-4D97-AF65-F5344CB8AC3E}">
        <p14:creationId xmlns:p14="http://schemas.microsoft.com/office/powerpoint/2010/main" val="162953608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51" y="1501178"/>
            <a:ext cx="7414221" cy="7414221"/>
          </a:xfrm>
          <a:prstGeom prst="rect">
            <a:avLst/>
          </a:prstGeom>
        </p:spPr>
      </p:pic>
      <p:cxnSp>
        <p:nvCxnSpPr>
          <p:cNvPr id="20" name="Straight Connector 19"/>
          <p:cNvCxnSpPr>
            <a:cxnSpLocks/>
          </p:cNvCxnSpPr>
          <p:nvPr/>
        </p:nvCxnSpPr>
        <p:spPr>
          <a:xfrm>
            <a:off x="1112541" y="2520778"/>
            <a:ext cx="0" cy="3450887"/>
          </a:xfrm>
          <a:prstGeom prst="line">
            <a:avLst/>
          </a:prstGeom>
          <a:ln cap="sq">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1346887" y="2283026"/>
            <a:ext cx="5046191" cy="6178"/>
          </a:xfrm>
          <a:prstGeom prst="line">
            <a:avLst/>
          </a:prstGeom>
          <a:ln>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14475" y="1981427"/>
            <a:ext cx="4724400" cy="307777"/>
          </a:xfrm>
          <a:prstGeom prst="rect">
            <a:avLst/>
          </a:prstGeom>
          <a:noFill/>
        </p:spPr>
        <p:txBody>
          <a:bodyPr wrap="square" rtlCol="0">
            <a:spAutoFit/>
          </a:bodyPr>
          <a:lstStyle/>
          <a:p>
            <a:pPr algn="ctr"/>
            <a:r>
              <a:rPr lang="en-US" sz="1400" dirty="0">
                <a:latin typeface="+mj-lt"/>
              </a:rPr>
              <a:t>Width: </a:t>
            </a:r>
            <a:r>
              <a:rPr lang="en-US" sz="1400" dirty="0" smtClean="0">
                <a:latin typeface="+mj-lt"/>
              </a:rPr>
              <a:t>339.0 </a:t>
            </a:r>
            <a:r>
              <a:rPr lang="en-US" sz="1400" dirty="0">
                <a:latin typeface="+mj-lt"/>
              </a:rPr>
              <a:t>mm / </a:t>
            </a:r>
            <a:r>
              <a:rPr lang="en-US" sz="1400" dirty="0" smtClean="0">
                <a:latin typeface="+mj-lt"/>
              </a:rPr>
              <a:t>13.35”</a:t>
            </a:r>
            <a:endParaRPr lang="en-US" sz="1400" dirty="0">
              <a:latin typeface="+mj-lt"/>
            </a:endParaRPr>
          </a:p>
        </p:txBody>
      </p:sp>
      <p:sp>
        <p:nvSpPr>
          <p:cNvPr id="27" name="TextBox 26"/>
          <p:cNvSpPr txBox="1"/>
          <p:nvPr/>
        </p:nvSpPr>
        <p:spPr>
          <a:xfrm>
            <a:off x="661848" y="2433563"/>
            <a:ext cx="400110" cy="3290963"/>
          </a:xfrm>
          <a:prstGeom prst="rect">
            <a:avLst/>
          </a:prstGeom>
          <a:noFill/>
        </p:spPr>
        <p:txBody>
          <a:bodyPr vert="vert270" wrap="square" rtlCol="0">
            <a:spAutoFit/>
          </a:bodyPr>
          <a:lstStyle/>
          <a:p>
            <a:pPr algn="ctr"/>
            <a:r>
              <a:rPr lang="en-US" sz="1400" dirty="0">
                <a:latin typeface="+mj-lt"/>
              </a:rPr>
              <a:t>Height : </a:t>
            </a:r>
            <a:r>
              <a:rPr lang="en-US" sz="1400" dirty="0" smtClean="0">
                <a:latin typeface="+mj-lt"/>
              </a:rPr>
              <a:t>241.9 </a:t>
            </a:r>
            <a:r>
              <a:rPr lang="en-US" sz="1400" dirty="0">
                <a:latin typeface="+mj-lt"/>
              </a:rPr>
              <a:t>mm / </a:t>
            </a:r>
            <a:r>
              <a:rPr lang="en-US" sz="1400" dirty="0" smtClean="0">
                <a:latin typeface="+mj-lt"/>
              </a:rPr>
              <a:t>9.52”</a:t>
            </a:r>
            <a:endParaRPr lang="en-US" sz="1400" dirty="0">
              <a:latin typeface="+mj-lt"/>
            </a:endParaRPr>
          </a:p>
        </p:txBody>
      </p:sp>
      <p:sp>
        <p:nvSpPr>
          <p:cNvPr id="25" name="Title 10"/>
          <p:cNvSpPr txBox="1">
            <a:spLocks/>
          </p:cNvSpPr>
          <p:nvPr/>
        </p:nvSpPr>
        <p:spPr bwMode="auto">
          <a:xfrm>
            <a:off x="457199" y="359879"/>
            <a:ext cx="6215449"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14 3000 (3480, 3481, 3482)</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Dimensions/Front View</a:t>
            </a:r>
            <a:endParaRPr lang="en-US" b="1" kern="0" dirty="0">
              <a:solidFill>
                <a:schemeClr val="bg1">
                  <a:lumMod val="60000"/>
                  <a:lumOff val="40000"/>
                </a:schemeClr>
              </a:solidFill>
            </a:endParaRPr>
          </a:p>
        </p:txBody>
      </p:sp>
      <p:cxnSp>
        <p:nvCxnSpPr>
          <p:cNvPr id="29" name="Straight Connector 28"/>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35"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34" name="Straight Connector 33">
            <a:extLst>
              <a:ext uri="{FF2B5EF4-FFF2-40B4-BE49-F238E27FC236}">
                <a16:creationId xmlns="" xmlns:a16="http://schemas.microsoft.com/office/drawing/2014/main" id="{CE0EED19-4976-46D2-8B31-CE6CFA021D71}"/>
              </a:ext>
            </a:extLst>
          </p:cNvPr>
          <p:cNvCxnSpPr>
            <a:cxnSpLocks/>
          </p:cNvCxnSpPr>
          <p:nvPr/>
        </p:nvCxnSpPr>
        <p:spPr>
          <a:xfrm>
            <a:off x="7206216" y="6224365"/>
            <a:ext cx="0" cy="563251"/>
          </a:xfrm>
          <a:prstGeom prst="line">
            <a:avLst/>
          </a:prstGeom>
          <a:ln cap="sq">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F6062D3F-781E-420C-984D-1BBBF871B6BA}"/>
              </a:ext>
            </a:extLst>
          </p:cNvPr>
          <p:cNvCxnSpPr/>
          <p:nvPr/>
        </p:nvCxnSpPr>
        <p:spPr>
          <a:xfrm>
            <a:off x="7206623" y="6502219"/>
            <a:ext cx="232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601B1986-3AD5-4FD8-9EAF-183B67B00EBA}"/>
              </a:ext>
            </a:extLst>
          </p:cNvPr>
          <p:cNvCxnSpPr/>
          <p:nvPr/>
        </p:nvCxnSpPr>
        <p:spPr>
          <a:xfrm>
            <a:off x="7438754" y="6502219"/>
            <a:ext cx="0" cy="765373"/>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12EBC764-CFC5-454B-907E-B80C04FB8CF2}"/>
              </a:ext>
            </a:extLst>
          </p:cNvPr>
          <p:cNvSpPr txBox="1"/>
          <p:nvPr/>
        </p:nvSpPr>
        <p:spPr>
          <a:xfrm>
            <a:off x="3666231" y="7502216"/>
            <a:ext cx="3772523" cy="523220"/>
          </a:xfrm>
          <a:prstGeom prst="rect">
            <a:avLst/>
          </a:prstGeom>
          <a:noFill/>
        </p:spPr>
        <p:txBody>
          <a:bodyPr wrap="square" rtlCol="0">
            <a:spAutoFit/>
          </a:bodyPr>
          <a:lstStyle/>
          <a:p>
            <a:pPr algn="ctr"/>
            <a:r>
              <a:rPr lang="en-US" sz="1400" dirty="0" smtClean="0">
                <a:latin typeface="+mj-lt"/>
              </a:rPr>
              <a:t>Thickness</a:t>
            </a:r>
            <a:r>
              <a:rPr lang="en-US" sz="1400" dirty="0">
                <a:latin typeface="+mj-lt"/>
              </a:rPr>
              <a:t>: </a:t>
            </a:r>
            <a:endParaRPr lang="en-US" sz="1400" dirty="0" smtClean="0">
              <a:latin typeface="+mj-lt"/>
            </a:endParaRPr>
          </a:p>
          <a:p>
            <a:pPr algn="ctr"/>
            <a:r>
              <a:rPr lang="en-US" sz="1400" dirty="0" smtClean="0"/>
              <a:t>19.9 </a:t>
            </a:r>
            <a:r>
              <a:rPr lang="en-US" sz="1400" dirty="0"/>
              <a:t>– </a:t>
            </a:r>
            <a:r>
              <a:rPr lang="en-US" sz="1400" dirty="0" smtClean="0"/>
              <a:t>21.0</a:t>
            </a:r>
            <a:r>
              <a:rPr lang="en-US" sz="1400" dirty="0" smtClean="0">
                <a:latin typeface="+mj-lt"/>
              </a:rPr>
              <a:t> mm / </a:t>
            </a:r>
            <a:r>
              <a:rPr lang="en-US" sz="1400" dirty="0" smtClean="0"/>
              <a:t>0.78” </a:t>
            </a:r>
            <a:r>
              <a:rPr lang="en-US" sz="1400" dirty="0"/>
              <a:t>– </a:t>
            </a:r>
            <a:r>
              <a:rPr lang="en-US" sz="1400" dirty="0" smtClean="0"/>
              <a:t>0.83”</a:t>
            </a:r>
          </a:p>
        </p:txBody>
      </p:sp>
      <p:cxnSp>
        <p:nvCxnSpPr>
          <p:cNvPr id="39" name="Elbow Connector 29">
            <a:extLst>
              <a:ext uri="{FF2B5EF4-FFF2-40B4-BE49-F238E27FC236}">
                <a16:creationId xmlns="" xmlns:a16="http://schemas.microsoft.com/office/drawing/2014/main" id="{DD3A2F10-EF11-4D94-B77F-FA4265691F60}"/>
              </a:ext>
            </a:extLst>
          </p:cNvPr>
          <p:cNvCxnSpPr/>
          <p:nvPr/>
        </p:nvCxnSpPr>
        <p:spPr>
          <a:xfrm rot="5400000" flipH="1" flipV="1">
            <a:off x="6324556" y="6361214"/>
            <a:ext cx="216096" cy="2033221"/>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373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41" y="1185316"/>
            <a:ext cx="6635457" cy="6635457"/>
          </a:xfrm>
          <a:prstGeom prst="rect">
            <a:avLst/>
          </a:prstGeom>
        </p:spPr>
      </p:pic>
      <p:cxnSp>
        <p:nvCxnSpPr>
          <p:cNvPr id="20" name="Straight Connector 19"/>
          <p:cNvCxnSpPr>
            <a:cxnSpLocks/>
          </p:cNvCxnSpPr>
          <p:nvPr/>
        </p:nvCxnSpPr>
        <p:spPr>
          <a:xfrm>
            <a:off x="3157590" y="6436299"/>
            <a:ext cx="0" cy="82180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7218" y="4059834"/>
            <a:ext cx="1616344" cy="600164"/>
          </a:xfrm>
          <a:prstGeom prst="rect">
            <a:avLst/>
          </a:prstGeom>
          <a:noFill/>
        </p:spPr>
        <p:txBody>
          <a:bodyPr wrap="square" rtlCol="0">
            <a:spAutoFit/>
          </a:bodyPr>
          <a:lstStyle/>
          <a:p>
            <a:pPr algn="ctr"/>
            <a:r>
              <a:rPr lang="en-US" sz="1100" dirty="0">
                <a:latin typeface="+mj-lt"/>
              </a:rPr>
              <a:t>Power </a:t>
            </a:r>
            <a:r>
              <a:rPr lang="en-US" sz="1100" dirty="0" smtClean="0">
                <a:latin typeface="+mj-lt"/>
              </a:rPr>
              <a:t>button &amp; optional fingerprint reader</a:t>
            </a:r>
          </a:p>
        </p:txBody>
      </p:sp>
      <p:sp>
        <p:nvSpPr>
          <p:cNvPr id="17" name="TextBox 16"/>
          <p:cNvSpPr txBox="1"/>
          <p:nvPr/>
        </p:nvSpPr>
        <p:spPr>
          <a:xfrm>
            <a:off x="2386929" y="7333270"/>
            <a:ext cx="1541322" cy="261610"/>
          </a:xfrm>
          <a:prstGeom prst="rect">
            <a:avLst/>
          </a:prstGeom>
          <a:noFill/>
        </p:spPr>
        <p:txBody>
          <a:bodyPr wrap="square" rtlCol="0">
            <a:spAutoFit/>
          </a:bodyPr>
          <a:lstStyle/>
          <a:p>
            <a:pPr algn="ctr"/>
            <a:r>
              <a:rPr lang="en-US" sz="1100" dirty="0">
                <a:latin typeface="+mj-lt"/>
              </a:rPr>
              <a:t>Precision touchpad</a:t>
            </a:r>
          </a:p>
        </p:txBody>
      </p:sp>
      <p:cxnSp>
        <p:nvCxnSpPr>
          <p:cNvPr id="11" name="Straight Connector 10"/>
          <p:cNvCxnSpPr>
            <a:cxnSpLocks/>
          </p:cNvCxnSpPr>
          <p:nvPr/>
        </p:nvCxnSpPr>
        <p:spPr>
          <a:xfrm>
            <a:off x="6103076" y="3895611"/>
            <a:ext cx="484730" cy="18339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0"/>
          <p:cNvSpPr txBox="1">
            <a:spLocks/>
          </p:cNvSpPr>
          <p:nvPr/>
        </p:nvSpPr>
        <p:spPr bwMode="auto">
          <a:xfrm>
            <a:off x="457200" y="359879"/>
            <a:ext cx="6285244"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14 3000 (3480, 3481, 3482)</a:t>
            </a:r>
            <a:br>
              <a:rPr lang="en-US" kern="0" dirty="0">
                <a:solidFill>
                  <a:schemeClr val="bg1">
                    <a:lumMod val="60000"/>
                    <a:lumOff val="40000"/>
                  </a:schemeClr>
                </a:solidFill>
              </a:rPr>
            </a:br>
            <a:r>
              <a:rPr lang="en-US" b="1" kern="0" dirty="0">
                <a:solidFill>
                  <a:schemeClr val="bg1">
                    <a:lumMod val="60000"/>
                    <a:lumOff val="40000"/>
                  </a:schemeClr>
                </a:solidFill>
              </a:rPr>
              <a:t>Product Gallery – Top View</a:t>
            </a:r>
          </a:p>
        </p:txBody>
      </p:sp>
      <p:cxnSp>
        <p:nvCxnSpPr>
          <p:cNvPr id="16" name="Straight Connector 15"/>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37"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18" name="Straight Connector 17">
            <a:extLst>
              <a:ext uri="{FF2B5EF4-FFF2-40B4-BE49-F238E27FC236}">
                <a16:creationId xmlns="" xmlns:a16="http://schemas.microsoft.com/office/drawing/2014/main" id="{15EEB898-B4BC-4EBD-87A3-6820340EBA23}"/>
              </a:ext>
            </a:extLst>
          </p:cNvPr>
          <p:cNvCxnSpPr>
            <a:cxnSpLocks/>
          </p:cNvCxnSpPr>
          <p:nvPr/>
        </p:nvCxnSpPr>
        <p:spPr>
          <a:xfrm flipH="1">
            <a:off x="1002534" y="4418406"/>
            <a:ext cx="657744" cy="8463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0BA1C58F-9572-4CFB-8094-9F52EAF38D84}"/>
              </a:ext>
            </a:extLst>
          </p:cNvPr>
          <p:cNvSpPr txBox="1"/>
          <p:nvPr/>
        </p:nvSpPr>
        <p:spPr>
          <a:xfrm>
            <a:off x="-2301" y="4589441"/>
            <a:ext cx="1453221" cy="430887"/>
          </a:xfrm>
          <a:prstGeom prst="rect">
            <a:avLst/>
          </a:prstGeom>
          <a:noFill/>
        </p:spPr>
        <p:txBody>
          <a:bodyPr wrap="square" rtlCol="0">
            <a:spAutoFit/>
          </a:bodyPr>
          <a:lstStyle/>
          <a:p>
            <a:pPr algn="ctr"/>
            <a:r>
              <a:rPr lang="en-US" sz="1100" dirty="0" smtClean="0">
                <a:latin typeface="+mj-lt"/>
              </a:rPr>
              <a:t>Optional backlit keyboard</a:t>
            </a:r>
          </a:p>
        </p:txBody>
      </p:sp>
    </p:spTree>
    <p:extLst>
      <p:ext uri="{BB962C8B-B14F-4D97-AF65-F5344CB8AC3E}">
        <p14:creationId xmlns:p14="http://schemas.microsoft.com/office/powerpoint/2010/main" val="621402717"/>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970" t="6756" r="11766" b="16137"/>
          <a:stretch/>
        </p:blipFill>
        <p:spPr>
          <a:xfrm>
            <a:off x="3901887" y="2164315"/>
            <a:ext cx="3784016" cy="3776229"/>
          </a:xfrm>
          <a:prstGeom prst="rect">
            <a:avLst/>
          </a:prstGeom>
        </p:spPr>
      </p:pic>
      <p:sp>
        <p:nvSpPr>
          <p:cNvPr id="13" name="Title 10"/>
          <p:cNvSpPr txBox="1">
            <a:spLocks/>
          </p:cNvSpPr>
          <p:nvPr/>
        </p:nvSpPr>
        <p:spPr bwMode="auto">
          <a:xfrm>
            <a:off x="457200" y="359879"/>
            <a:ext cx="617837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14 3000 (3480, </a:t>
            </a:r>
            <a:r>
              <a:rPr lang="en-US" kern="0" dirty="0" smtClean="0">
                <a:solidFill>
                  <a:schemeClr val="bg1">
                    <a:lumMod val="60000"/>
                    <a:lumOff val="40000"/>
                  </a:schemeClr>
                </a:solidFill>
              </a:rPr>
              <a:t>3481)</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Side View</a:t>
            </a:r>
          </a:p>
        </p:txBody>
      </p:sp>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776701" y="7046801"/>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4873319" y="3904933"/>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5328646" y="5796772"/>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4762740" y="6231773"/>
            <a:ext cx="1131812" cy="261610"/>
          </a:xfrm>
          <a:prstGeom prst="rect">
            <a:avLst/>
          </a:prstGeom>
          <a:noFill/>
        </p:spPr>
        <p:txBody>
          <a:bodyPr wrap="square" rtlCol="0">
            <a:spAutoFit/>
          </a:bodyPr>
          <a:lstStyle/>
          <a:p>
            <a:pPr algn="ctr"/>
            <a:r>
              <a:rPr lang="en-US" sz="1100" dirty="0" smtClean="0">
                <a:latin typeface="+mj-lt"/>
              </a:rPr>
              <a:t>RJ45</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5780637" y="4135172"/>
            <a:ext cx="1" cy="12659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F185C982-68D6-45E0-AF35-CA04832C65C7}"/>
              </a:ext>
            </a:extLst>
          </p:cNvPr>
          <p:cNvSpPr txBox="1"/>
          <p:nvPr/>
        </p:nvSpPr>
        <p:spPr>
          <a:xfrm>
            <a:off x="4379454" y="4910521"/>
            <a:ext cx="1183333" cy="261610"/>
          </a:xfrm>
          <a:prstGeom prst="rect">
            <a:avLst/>
          </a:prstGeom>
          <a:noFill/>
        </p:spPr>
        <p:txBody>
          <a:bodyPr wrap="square" rtlCol="0">
            <a:spAutoFit/>
          </a:bodyPr>
          <a:lstStyle/>
          <a:p>
            <a:pPr algn="ctr"/>
            <a:r>
              <a:rPr lang="en-US" sz="1100" dirty="0"/>
              <a:t>HDMI </a:t>
            </a:r>
            <a:r>
              <a:rPr lang="en-US" sz="1100" dirty="0" smtClean="0"/>
              <a:t>1.4b</a:t>
            </a:r>
            <a:endParaRPr lang="en-US" sz="1100" dirty="0"/>
          </a:p>
        </p:txBody>
      </p:sp>
      <p:sp>
        <p:nvSpPr>
          <p:cNvPr id="38" name="TextBox 37">
            <a:extLst>
              <a:ext uri="{FF2B5EF4-FFF2-40B4-BE49-F238E27FC236}">
                <a16:creationId xmlns="" xmlns:a16="http://schemas.microsoft.com/office/drawing/2014/main" id="{C0377768-77D3-470E-8F92-630AD81A46C2}"/>
              </a:ext>
            </a:extLst>
          </p:cNvPr>
          <p:cNvSpPr txBox="1"/>
          <p:nvPr/>
        </p:nvSpPr>
        <p:spPr>
          <a:xfrm>
            <a:off x="151764" y="6847540"/>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39" name="Straight Connector 38">
            <a:extLst>
              <a:ext uri="{FF2B5EF4-FFF2-40B4-BE49-F238E27FC236}">
                <a16:creationId xmlns="" xmlns:a16="http://schemas.microsoft.com/office/drawing/2014/main" id="{BF0D9B4E-16C7-4FC3-98E5-C3E624F861BE}"/>
              </a:ext>
            </a:extLst>
          </p:cNvPr>
          <p:cNvCxnSpPr>
            <a:cxnSpLocks/>
          </p:cNvCxnSpPr>
          <p:nvPr/>
        </p:nvCxnSpPr>
        <p:spPr>
          <a:xfrm>
            <a:off x="2845857" y="5202257"/>
            <a:ext cx="0" cy="3897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F408B0FA-FF69-4F17-97F0-9340DDBD42F0}"/>
              </a:ext>
            </a:extLst>
          </p:cNvPr>
          <p:cNvSpPr txBox="1"/>
          <p:nvPr/>
        </p:nvSpPr>
        <p:spPr>
          <a:xfrm>
            <a:off x="2338214" y="4926248"/>
            <a:ext cx="976016" cy="261610"/>
          </a:xfrm>
          <a:prstGeom prst="rect">
            <a:avLst/>
          </a:prstGeom>
          <a:noFill/>
        </p:spPr>
        <p:txBody>
          <a:bodyPr wrap="square" rtlCol="0">
            <a:spAutoFit/>
          </a:bodyPr>
          <a:lstStyle/>
          <a:p>
            <a:pPr algn="ctr"/>
            <a:r>
              <a:rPr lang="en-US" sz="1100" dirty="0" smtClean="0">
                <a:latin typeface="+mj-lt"/>
              </a:rPr>
              <a:t>RJ45</a:t>
            </a:r>
            <a:endParaRPr lang="en-US" sz="1100" dirty="0">
              <a:latin typeface="+mj-lt"/>
            </a:endParaRPr>
          </a:p>
        </p:txBody>
      </p:sp>
      <p:cxnSp>
        <p:nvCxnSpPr>
          <p:cNvPr id="43" name="Straight Connector 42">
            <a:extLst>
              <a:ext uri="{FF2B5EF4-FFF2-40B4-BE49-F238E27FC236}">
                <a16:creationId xmlns="" xmlns:a16="http://schemas.microsoft.com/office/drawing/2014/main" id="{0FA58EAF-2BC4-47C0-849D-CA24E06CC1E9}"/>
              </a:ext>
            </a:extLst>
          </p:cNvPr>
          <p:cNvCxnSpPr>
            <a:cxnSpLocks/>
          </p:cNvCxnSpPr>
          <p:nvPr/>
        </p:nvCxnSpPr>
        <p:spPr>
          <a:xfrm>
            <a:off x="746742" y="5901234"/>
            <a:ext cx="0" cy="939225"/>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2ED3A6E-85C6-4889-98D3-E0EAC5891600}"/>
              </a:ext>
            </a:extLst>
          </p:cNvPr>
          <p:cNvSpPr txBox="1"/>
          <p:nvPr/>
        </p:nvSpPr>
        <p:spPr>
          <a:xfrm>
            <a:off x="2991334" y="6149431"/>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435920" y="5789606"/>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4367097" y="5766853"/>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1472526" y="4204094"/>
            <a:ext cx="1131812" cy="430887"/>
          </a:xfrm>
          <a:prstGeom prst="rect">
            <a:avLst/>
          </a:prstGeom>
          <a:noFill/>
        </p:spPr>
        <p:txBody>
          <a:bodyPr wrap="square" rtlCol="0">
            <a:spAutoFit/>
          </a:bodyPr>
          <a:lstStyle/>
          <a:p>
            <a:pPr algn="ctr"/>
            <a:r>
              <a:rPr lang="en-US" sz="1100" dirty="0" smtClean="0">
                <a:latin typeface="+mj-lt"/>
              </a:rPr>
              <a:t>SD </a:t>
            </a:r>
            <a:r>
              <a:rPr lang="en-US" sz="1100" dirty="0">
                <a:latin typeface="+mj-lt"/>
              </a:rPr>
              <a:t>Card Reader</a:t>
            </a:r>
          </a:p>
        </p:txBody>
      </p:sp>
      <p:cxnSp>
        <p:nvCxnSpPr>
          <p:cNvPr id="40" name="Straight Connector 39">
            <a:extLst>
              <a:ext uri="{FF2B5EF4-FFF2-40B4-BE49-F238E27FC236}">
                <a16:creationId xmlns="" xmlns:a16="http://schemas.microsoft.com/office/drawing/2014/main" id="{0FA58EAF-2BC4-47C0-849D-CA24E06CC1E9}"/>
              </a:ext>
            </a:extLst>
          </p:cNvPr>
          <p:cNvCxnSpPr>
            <a:cxnSpLocks/>
          </p:cNvCxnSpPr>
          <p:nvPr/>
        </p:nvCxnSpPr>
        <p:spPr>
          <a:xfrm>
            <a:off x="2038432" y="4662309"/>
            <a:ext cx="0" cy="939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6230436" y="5796772"/>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33110" y="5419256"/>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38215" y="5418738"/>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5419" y="5414381"/>
            <a:ext cx="31515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242" t="7870" r="11287" b="15659"/>
          <a:stretch/>
        </p:blipFill>
        <p:spPr>
          <a:xfrm>
            <a:off x="111211" y="2224388"/>
            <a:ext cx="3716155" cy="3716156"/>
          </a:xfrm>
          <a:prstGeom prst="rect">
            <a:avLst/>
          </a:prstGeom>
        </p:spPr>
      </p:pic>
      <p:sp>
        <p:nvSpPr>
          <p:cNvPr id="29" name="TextBox 28">
            <a:extLst>
              <a:ext uri="{FF2B5EF4-FFF2-40B4-BE49-F238E27FC236}">
                <a16:creationId xmlns="" xmlns:a16="http://schemas.microsoft.com/office/drawing/2014/main" id="{F185C982-68D6-45E0-AF35-CA04832C65C7}"/>
              </a:ext>
            </a:extLst>
          </p:cNvPr>
          <p:cNvSpPr txBox="1"/>
          <p:nvPr/>
        </p:nvSpPr>
        <p:spPr>
          <a:xfrm>
            <a:off x="526633" y="4908963"/>
            <a:ext cx="1183333"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30" name="Straight Connector 29">
            <a:extLst>
              <a:ext uri="{FF2B5EF4-FFF2-40B4-BE49-F238E27FC236}">
                <a16:creationId xmlns="" xmlns:a16="http://schemas.microsoft.com/office/drawing/2014/main" id="{A83FACD9-FFCB-43EF-97F1-BB60424A5CF8}"/>
              </a:ext>
            </a:extLst>
          </p:cNvPr>
          <p:cNvCxnSpPr>
            <a:cxnSpLocks/>
          </p:cNvCxnSpPr>
          <p:nvPr/>
        </p:nvCxnSpPr>
        <p:spPr>
          <a:xfrm>
            <a:off x="1153866" y="5180940"/>
            <a:ext cx="0" cy="42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83FACD9-FFCB-43EF-97F1-BB60424A5CF8}"/>
              </a:ext>
            </a:extLst>
          </p:cNvPr>
          <p:cNvCxnSpPr>
            <a:cxnSpLocks/>
          </p:cNvCxnSpPr>
          <p:nvPr/>
        </p:nvCxnSpPr>
        <p:spPr>
          <a:xfrm>
            <a:off x="4976236" y="5185056"/>
            <a:ext cx="0" cy="42261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3458B3E2-FBC0-45D5-ABE5-8506589E5CC1}"/>
              </a:ext>
            </a:extLst>
          </p:cNvPr>
          <p:cNvSpPr txBox="1"/>
          <p:nvPr/>
        </p:nvSpPr>
        <p:spPr>
          <a:xfrm>
            <a:off x="5562787" y="7052814"/>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485832"/>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083" t="7392" r="10652" b="15660"/>
          <a:stretch/>
        </p:blipFill>
        <p:spPr>
          <a:xfrm>
            <a:off x="106349" y="2228127"/>
            <a:ext cx="3756851" cy="374139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334" t="7234" r="10970" b="15501"/>
          <a:stretch/>
        </p:blipFill>
        <p:spPr>
          <a:xfrm>
            <a:off x="3887631" y="2228128"/>
            <a:ext cx="3810675" cy="3741390"/>
          </a:xfrm>
          <a:prstGeom prst="rect">
            <a:avLst/>
          </a:prstGeom>
        </p:spPr>
      </p:pic>
      <p:sp>
        <p:nvSpPr>
          <p:cNvPr id="13" name="Title 10"/>
          <p:cNvSpPr txBox="1">
            <a:spLocks/>
          </p:cNvSpPr>
          <p:nvPr/>
        </p:nvSpPr>
        <p:spPr bwMode="auto">
          <a:xfrm>
            <a:off x="457200" y="359879"/>
            <a:ext cx="617837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14 3000 </a:t>
            </a:r>
            <a:r>
              <a:rPr lang="en-US" kern="0" dirty="0" smtClean="0">
                <a:solidFill>
                  <a:schemeClr val="bg1">
                    <a:lumMod val="60000"/>
                    <a:lumOff val="40000"/>
                  </a:schemeClr>
                </a:solidFill>
              </a:rPr>
              <a:t>(3482</a:t>
            </a:r>
            <a:r>
              <a:rPr lang="en-US" kern="0" dirty="0">
                <a:solidFill>
                  <a:schemeClr val="bg1">
                    <a:lumMod val="60000"/>
                    <a:lumOff val="40000"/>
                  </a:schemeClr>
                </a:solidFill>
              </a:rPr>
              <a:t>)</a:t>
            </a:r>
            <a:br>
              <a:rPr lang="en-US" kern="0" dirty="0">
                <a:solidFill>
                  <a:schemeClr val="bg1">
                    <a:lumMod val="60000"/>
                    <a:lumOff val="40000"/>
                  </a:schemeClr>
                </a:solidFill>
              </a:rPr>
            </a:br>
            <a:r>
              <a:rPr lang="en-US" b="1" kern="0" dirty="0">
                <a:solidFill>
                  <a:schemeClr val="bg1">
                    <a:lumMod val="60000"/>
                    <a:lumOff val="40000"/>
                  </a:schemeClr>
                </a:solidFill>
              </a:rPr>
              <a:t>Product Gallery – Side View</a:t>
            </a:r>
          </a:p>
        </p:txBody>
      </p:sp>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819804" y="4088069"/>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4873321" y="3904933"/>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4995012" y="5796772"/>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4429106" y="6207679"/>
            <a:ext cx="1131812" cy="261610"/>
          </a:xfrm>
          <a:prstGeom prst="rect">
            <a:avLst/>
          </a:prstGeom>
          <a:noFill/>
        </p:spPr>
        <p:txBody>
          <a:bodyPr wrap="square" rtlCol="0">
            <a:spAutoFit/>
          </a:bodyPr>
          <a:lstStyle/>
          <a:p>
            <a:pPr algn="ctr"/>
            <a:r>
              <a:rPr lang="en-US" sz="1100" dirty="0" smtClean="0">
                <a:latin typeface="+mj-lt"/>
              </a:rPr>
              <a:t>HDMI 1.4b</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5780639" y="4135172"/>
            <a:ext cx="1" cy="12659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C0377768-77D3-470E-8F92-630AD81A46C2}"/>
              </a:ext>
            </a:extLst>
          </p:cNvPr>
          <p:cNvSpPr txBox="1"/>
          <p:nvPr/>
        </p:nvSpPr>
        <p:spPr>
          <a:xfrm>
            <a:off x="540875" y="4975378"/>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sp>
        <p:nvSpPr>
          <p:cNvPr id="46" name="TextBox 45">
            <a:extLst>
              <a:ext uri="{FF2B5EF4-FFF2-40B4-BE49-F238E27FC236}">
                <a16:creationId xmlns="" xmlns:a16="http://schemas.microsoft.com/office/drawing/2014/main" id="{E2ED3A6E-85C6-4889-98D3-E0EAC5891600}"/>
              </a:ext>
            </a:extLst>
          </p:cNvPr>
          <p:cNvSpPr txBox="1"/>
          <p:nvPr/>
        </p:nvSpPr>
        <p:spPr>
          <a:xfrm>
            <a:off x="2991334" y="6149431"/>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435920" y="5789606"/>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4392035" y="4358179"/>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199775" y="6892608"/>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40" name="Straight Connector 39">
            <a:extLst>
              <a:ext uri="{FF2B5EF4-FFF2-40B4-BE49-F238E27FC236}">
                <a16:creationId xmlns="" xmlns:a16="http://schemas.microsoft.com/office/drawing/2014/main" id="{0FA58EAF-2BC4-47C0-849D-CA24E06CC1E9}"/>
              </a:ext>
            </a:extLst>
          </p:cNvPr>
          <p:cNvCxnSpPr>
            <a:cxnSpLocks/>
          </p:cNvCxnSpPr>
          <p:nvPr/>
        </p:nvCxnSpPr>
        <p:spPr>
          <a:xfrm>
            <a:off x="765681" y="5969518"/>
            <a:ext cx="0" cy="939225"/>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3458B3E2-FBC0-45D5-ABE5-8506589E5CC1}"/>
              </a:ext>
            </a:extLst>
          </p:cNvPr>
          <p:cNvSpPr txBox="1"/>
          <p:nvPr/>
        </p:nvSpPr>
        <p:spPr>
          <a:xfrm>
            <a:off x="5560918" y="7052890"/>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6218077" y="5850079"/>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33112" y="5419256"/>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38217" y="5418738"/>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5421" y="5414381"/>
            <a:ext cx="315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BF0D9B4E-16C7-4FC3-98E5-C3E624F861BE}"/>
              </a:ext>
            </a:extLst>
          </p:cNvPr>
          <p:cNvCxnSpPr>
            <a:cxnSpLocks/>
          </p:cNvCxnSpPr>
          <p:nvPr/>
        </p:nvCxnSpPr>
        <p:spPr>
          <a:xfrm>
            <a:off x="1157095" y="5218730"/>
            <a:ext cx="0" cy="3897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386801"/>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13" name="Straight Connector 12"/>
          <p:cNvCxnSpPr>
            <a:cxnSpLocks/>
          </p:cNvCxnSpPr>
          <p:nvPr/>
        </p:nvCxnSpPr>
        <p:spPr>
          <a:xfrm>
            <a:off x="457200" y="1429852"/>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 xmlns:a16="http://schemas.microsoft.com/office/drawing/2014/main" id="{D1CA4884-03F5-4D8F-B12D-7798AE17B663}"/>
              </a:ext>
            </a:extLst>
          </p:cNvPr>
          <p:cNvSpPr txBox="1"/>
          <p:nvPr/>
        </p:nvSpPr>
        <p:spPr>
          <a:xfrm>
            <a:off x="215542" y="9043687"/>
            <a:ext cx="5238196" cy="677007"/>
          </a:xfrm>
          <a:prstGeom prst="rect">
            <a:avLst/>
          </a:prstGeom>
          <a:noFill/>
        </p:spPr>
        <p:txBody>
          <a:bodyPr wrap="square" rtlCol="0">
            <a:noAutofit/>
          </a:bodyPr>
          <a:lstStyle/>
          <a:p>
            <a:pPr>
              <a:lnSpc>
                <a:spcPct val="90000"/>
              </a:lnSpc>
              <a:spcBef>
                <a:spcPts val="0"/>
              </a:spcBef>
              <a:spcAft>
                <a:spcPts val="600"/>
              </a:spcAft>
              <a:buClr>
                <a:schemeClr val="bg1"/>
              </a:buClr>
            </a:pPr>
            <a:r>
              <a:rPr lang="en-US" sz="2000" dirty="0">
                <a:latin typeface="+mn-lt"/>
              </a:rPr>
              <a:t>Color options and availability vary by region.  </a:t>
            </a:r>
            <a:endParaRPr lang="en-US" sz="2000" dirty="0"/>
          </a:p>
        </p:txBody>
      </p:sp>
      <p:sp>
        <p:nvSpPr>
          <p:cNvPr id="22" name="TextBox 21">
            <a:extLst>
              <a:ext uri="{FF2B5EF4-FFF2-40B4-BE49-F238E27FC236}">
                <a16:creationId xmlns="" xmlns:a16="http://schemas.microsoft.com/office/drawing/2014/main" id="{6CE31186-BCC9-4D36-9651-626B2043041E}"/>
              </a:ext>
            </a:extLst>
          </p:cNvPr>
          <p:cNvSpPr txBox="1"/>
          <p:nvPr/>
        </p:nvSpPr>
        <p:spPr>
          <a:xfrm>
            <a:off x="2968363" y="4805266"/>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Black</a:t>
            </a:r>
            <a:endParaRPr lang="en-US" sz="2000" dirty="0">
              <a:latin typeface="+mn-lt"/>
            </a:endParaRPr>
          </a:p>
        </p:txBody>
      </p:sp>
      <p:sp>
        <p:nvSpPr>
          <p:cNvPr id="23" name="TextBox 22">
            <a:extLst>
              <a:ext uri="{FF2B5EF4-FFF2-40B4-BE49-F238E27FC236}">
                <a16:creationId xmlns="" xmlns:a16="http://schemas.microsoft.com/office/drawing/2014/main" id="{6640C21C-CAD2-4132-9651-EE1DA8BCE527}"/>
              </a:ext>
            </a:extLst>
          </p:cNvPr>
          <p:cNvSpPr txBox="1"/>
          <p:nvPr/>
        </p:nvSpPr>
        <p:spPr>
          <a:xfrm>
            <a:off x="3064291" y="8203722"/>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a:t>Platinum Silver</a:t>
            </a:r>
          </a:p>
        </p:txBody>
      </p:sp>
      <p:sp>
        <p:nvSpPr>
          <p:cNvPr id="10" name="Title 10"/>
          <p:cNvSpPr txBox="1">
            <a:spLocks/>
          </p:cNvSpPr>
          <p:nvPr/>
        </p:nvSpPr>
        <p:spPr bwMode="auto">
          <a:xfrm>
            <a:off x="457200" y="359879"/>
            <a:ext cx="699583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14 3000 (3480, 3481, 3482)</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Color Options/Rear View</a:t>
            </a:r>
            <a:endParaRPr lang="en-US" b="1" kern="0" dirty="0">
              <a:solidFill>
                <a:schemeClr val="bg1">
                  <a:lumMod val="60000"/>
                  <a:lumOff val="40000"/>
                </a:scheme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524" b="26785"/>
          <a:stretch/>
        </p:blipFill>
        <p:spPr>
          <a:xfrm>
            <a:off x="1575080" y="1803973"/>
            <a:ext cx="4756395" cy="307694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8346" b="27902"/>
          <a:stretch/>
        </p:blipFill>
        <p:spPr>
          <a:xfrm>
            <a:off x="1575080" y="5171425"/>
            <a:ext cx="4756395" cy="3032297"/>
          </a:xfrm>
          <a:prstGeom prst="rect">
            <a:avLst/>
          </a:prstGeom>
        </p:spPr>
      </p:pic>
    </p:spTree>
    <p:extLst>
      <p:ext uri="{BB962C8B-B14F-4D97-AF65-F5344CB8AC3E}">
        <p14:creationId xmlns:p14="http://schemas.microsoft.com/office/powerpoint/2010/main" val="2533108056"/>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836" t="15183" r="6836" b="26788"/>
          <a:stretch/>
        </p:blipFill>
        <p:spPr>
          <a:xfrm>
            <a:off x="531341" y="2323070"/>
            <a:ext cx="6709718" cy="4510216"/>
          </a:xfrm>
          <a:prstGeom prst="rect">
            <a:avLst/>
          </a:prstGeom>
        </p:spPr>
      </p:pic>
      <p:cxnSp>
        <p:nvCxnSpPr>
          <p:cNvPr id="20" name="Straight Connector 19"/>
          <p:cNvCxnSpPr>
            <a:cxnSpLocks/>
          </p:cNvCxnSpPr>
          <p:nvPr/>
        </p:nvCxnSpPr>
        <p:spPr>
          <a:xfrm>
            <a:off x="983254" y="2442949"/>
            <a:ext cx="0" cy="3431705"/>
          </a:xfrm>
          <a:prstGeom prst="line">
            <a:avLst/>
          </a:prstGeom>
          <a:ln cap="sq">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1214651" y="2243374"/>
            <a:ext cx="5235576" cy="0"/>
          </a:xfrm>
          <a:prstGeom prst="line">
            <a:avLst/>
          </a:prstGeom>
          <a:ln>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14475" y="1899349"/>
            <a:ext cx="4724400" cy="307777"/>
          </a:xfrm>
          <a:prstGeom prst="rect">
            <a:avLst/>
          </a:prstGeom>
          <a:noFill/>
        </p:spPr>
        <p:txBody>
          <a:bodyPr wrap="square" rtlCol="0">
            <a:spAutoFit/>
          </a:bodyPr>
          <a:lstStyle/>
          <a:p>
            <a:pPr algn="ctr"/>
            <a:r>
              <a:rPr lang="en-US" sz="1400" dirty="0">
                <a:latin typeface="+mj-lt"/>
              </a:rPr>
              <a:t>Width: </a:t>
            </a:r>
            <a:r>
              <a:rPr lang="en-US" sz="1400" dirty="0" smtClean="0">
                <a:latin typeface="+mj-lt"/>
              </a:rPr>
              <a:t>380.0 </a:t>
            </a:r>
            <a:r>
              <a:rPr lang="en-US" sz="1400" dirty="0">
                <a:latin typeface="+mj-lt"/>
              </a:rPr>
              <a:t>mm / </a:t>
            </a:r>
            <a:r>
              <a:rPr lang="en-US" sz="1400" dirty="0" smtClean="0">
                <a:latin typeface="+mj-lt"/>
              </a:rPr>
              <a:t>14.96”</a:t>
            </a:r>
            <a:endParaRPr lang="en-US" sz="1400" dirty="0">
              <a:latin typeface="+mj-lt"/>
            </a:endParaRPr>
          </a:p>
        </p:txBody>
      </p:sp>
      <p:sp>
        <p:nvSpPr>
          <p:cNvPr id="27" name="TextBox 26"/>
          <p:cNvSpPr txBox="1"/>
          <p:nvPr/>
        </p:nvSpPr>
        <p:spPr>
          <a:xfrm>
            <a:off x="574658" y="2583691"/>
            <a:ext cx="400110" cy="3290963"/>
          </a:xfrm>
          <a:prstGeom prst="rect">
            <a:avLst/>
          </a:prstGeom>
          <a:noFill/>
        </p:spPr>
        <p:txBody>
          <a:bodyPr vert="vert270" wrap="square" rtlCol="0">
            <a:spAutoFit/>
          </a:bodyPr>
          <a:lstStyle/>
          <a:p>
            <a:pPr algn="ctr"/>
            <a:r>
              <a:rPr lang="en-US" sz="1400" dirty="0">
                <a:latin typeface="+mj-lt"/>
              </a:rPr>
              <a:t>Height : </a:t>
            </a:r>
            <a:r>
              <a:rPr lang="en-US" sz="1400" dirty="0" smtClean="0">
                <a:latin typeface="+mj-lt"/>
              </a:rPr>
              <a:t>258.0 </a:t>
            </a:r>
            <a:r>
              <a:rPr lang="en-US" sz="1400" dirty="0">
                <a:latin typeface="+mj-lt"/>
              </a:rPr>
              <a:t>mm / </a:t>
            </a:r>
            <a:r>
              <a:rPr lang="en-US" sz="1400" dirty="0" smtClean="0">
                <a:latin typeface="+mj-lt"/>
              </a:rPr>
              <a:t>10.16”</a:t>
            </a:r>
            <a:endParaRPr lang="en-US" sz="1400" dirty="0">
              <a:latin typeface="+mj-lt"/>
            </a:endParaRPr>
          </a:p>
        </p:txBody>
      </p:sp>
      <p:cxnSp>
        <p:nvCxnSpPr>
          <p:cNvPr id="29" name="Straight Connector 28"/>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35"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34" name="Straight Connector 33">
            <a:extLst>
              <a:ext uri="{FF2B5EF4-FFF2-40B4-BE49-F238E27FC236}">
                <a16:creationId xmlns="" xmlns:a16="http://schemas.microsoft.com/office/drawing/2014/main" id="{CE0EED19-4976-46D2-8B31-CE6CFA021D71}"/>
              </a:ext>
            </a:extLst>
          </p:cNvPr>
          <p:cNvCxnSpPr>
            <a:cxnSpLocks/>
          </p:cNvCxnSpPr>
          <p:nvPr/>
        </p:nvCxnSpPr>
        <p:spPr>
          <a:xfrm>
            <a:off x="7336970" y="6212072"/>
            <a:ext cx="0" cy="563251"/>
          </a:xfrm>
          <a:prstGeom prst="line">
            <a:avLst/>
          </a:prstGeom>
          <a:ln cap="sq">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F6062D3F-781E-420C-984D-1BBBF871B6BA}"/>
              </a:ext>
            </a:extLst>
          </p:cNvPr>
          <p:cNvCxnSpPr/>
          <p:nvPr/>
        </p:nvCxnSpPr>
        <p:spPr>
          <a:xfrm>
            <a:off x="7336970" y="6493698"/>
            <a:ext cx="11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601B1986-3AD5-4FD8-9EAF-183B67B00EBA}"/>
              </a:ext>
            </a:extLst>
          </p:cNvPr>
          <p:cNvCxnSpPr/>
          <p:nvPr/>
        </p:nvCxnSpPr>
        <p:spPr>
          <a:xfrm>
            <a:off x="7453036" y="6493698"/>
            <a:ext cx="0" cy="1074145"/>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12EBC764-CFC5-454B-907E-B80C04FB8CF2}"/>
              </a:ext>
            </a:extLst>
          </p:cNvPr>
          <p:cNvSpPr txBox="1"/>
          <p:nvPr/>
        </p:nvSpPr>
        <p:spPr>
          <a:xfrm>
            <a:off x="0" y="7689823"/>
            <a:ext cx="7772400" cy="738664"/>
          </a:xfrm>
          <a:prstGeom prst="rect">
            <a:avLst/>
          </a:prstGeom>
          <a:noFill/>
        </p:spPr>
        <p:txBody>
          <a:bodyPr wrap="square" rtlCol="0">
            <a:spAutoFit/>
          </a:bodyPr>
          <a:lstStyle/>
          <a:p>
            <a:pPr algn="ctr"/>
            <a:r>
              <a:rPr lang="en-US" sz="1400" dirty="0" smtClean="0">
                <a:latin typeface="+mj-lt"/>
              </a:rPr>
              <a:t>Thickness</a:t>
            </a:r>
            <a:r>
              <a:rPr lang="en-US" sz="1400" dirty="0">
                <a:latin typeface="+mj-lt"/>
              </a:rPr>
              <a:t>: </a:t>
            </a:r>
          </a:p>
          <a:p>
            <a:pPr algn="ctr"/>
            <a:r>
              <a:rPr lang="en-US" sz="1400" dirty="0" smtClean="0"/>
              <a:t>3582, 3583, 3584 &amp; 3585: 19.9</a:t>
            </a:r>
            <a:r>
              <a:rPr lang="en-US" sz="1400" dirty="0" smtClean="0">
                <a:latin typeface="+mj-lt"/>
              </a:rPr>
              <a:t> </a:t>
            </a:r>
            <a:r>
              <a:rPr lang="en-US" sz="1400" dirty="0">
                <a:latin typeface="+mj-lt"/>
              </a:rPr>
              <a:t>mm / </a:t>
            </a:r>
            <a:r>
              <a:rPr lang="en-US" sz="1400" dirty="0" smtClean="0"/>
              <a:t>0.78” (Without ODD)</a:t>
            </a:r>
          </a:p>
          <a:p>
            <a:pPr algn="ctr"/>
            <a:r>
              <a:rPr lang="en-US" sz="1400" dirty="0"/>
              <a:t>3580, 3581, </a:t>
            </a:r>
            <a:r>
              <a:rPr lang="en-US" sz="1400" dirty="0" smtClean="0"/>
              <a:t>3582 </a:t>
            </a:r>
            <a:r>
              <a:rPr lang="en-US" sz="1400" dirty="0"/>
              <a:t>&amp; </a:t>
            </a:r>
            <a:r>
              <a:rPr lang="en-US" sz="1400" dirty="0" smtClean="0"/>
              <a:t>3585: 22.7 mm / 0.89” (With ODD)  </a:t>
            </a:r>
            <a:endParaRPr lang="en-US" sz="1400" dirty="0">
              <a:latin typeface="+mj-lt"/>
            </a:endParaRPr>
          </a:p>
        </p:txBody>
      </p:sp>
      <p:cxnSp>
        <p:nvCxnSpPr>
          <p:cNvPr id="39" name="Elbow Connector 29">
            <a:extLst>
              <a:ext uri="{FF2B5EF4-FFF2-40B4-BE49-F238E27FC236}">
                <a16:creationId xmlns="" xmlns:a16="http://schemas.microsoft.com/office/drawing/2014/main" id="{DD3A2F10-EF11-4D94-B77F-FA4265691F60}"/>
              </a:ext>
            </a:extLst>
          </p:cNvPr>
          <p:cNvCxnSpPr>
            <a:stCxn id="38" idx="0"/>
          </p:cNvCxnSpPr>
          <p:nvPr/>
        </p:nvCxnSpPr>
        <p:spPr>
          <a:xfrm rot="5400000" flipH="1" flipV="1">
            <a:off x="5608636" y="5845421"/>
            <a:ext cx="121966" cy="35668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5" name="Title 10"/>
          <p:cNvSpPr txBox="1">
            <a:spLocks/>
          </p:cNvSpPr>
          <p:nvPr/>
        </p:nvSpPr>
        <p:spPr bwMode="auto">
          <a:xfrm>
            <a:off x="457200" y="387579"/>
            <a:ext cx="6285244" cy="6370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200" kern="0" dirty="0">
                <a:solidFill>
                  <a:schemeClr val="bg1">
                    <a:lumMod val="60000"/>
                    <a:lumOff val="40000"/>
                  </a:schemeClr>
                </a:solidFill>
              </a:rPr>
              <a:t>Inspiron </a:t>
            </a:r>
            <a:r>
              <a:rPr lang="en-US" sz="2200" kern="0" dirty="0" smtClean="0">
                <a:solidFill>
                  <a:schemeClr val="bg1">
                    <a:lumMod val="60000"/>
                    <a:lumOff val="40000"/>
                  </a:schemeClr>
                </a:solidFill>
              </a:rPr>
              <a:t>15 </a:t>
            </a:r>
            <a:r>
              <a:rPr lang="en-US" sz="2200" kern="0" dirty="0">
                <a:solidFill>
                  <a:schemeClr val="bg1">
                    <a:lumMod val="60000"/>
                    <a:lumOff val="40000"/>
                  </a:schemeClr>
                </a:solidFill>
              </a:rPr>
              <a:t>3000 </a:t>
            </a:r>
            <a:r>
              <a:rPr lang="en-US" sz="2200" kern="0" dirty="0" smtClean="0">
                <a:solidFill>
                  <a:schemeClr val="bg1">
                    <a:lumMod val="60000"/>
                    <a:lumOff val="40000"/>
                  </a:schemeClr>
                </a:solidFill>
              </a:rPr>
              <a:t>(3580/3581/3582/3583/3584)</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Dimensions/Front </a:t>
            </a:r>
            <a:r>
              <a:rPr lang="en-US" b="1" kern="0" dirty="0">
                <a:solidFill>
                  <a:schemeClr val="bg1">
                    <a:lumMod val="60000"/>
                    <a:lumOff val="40000"/>
                  </a:schemeClr>
                </a:solidFill>
              </a:rPr>
              <a:t>View</a:t>
            </a:r>
          </a:p>
        </p:txBody>
      </p:sp>
    </p:spTree>
    <p:extLst>
      <p:ext uri="{BB962C8B-B14F-4D97-AF65-F5344CB8AC3E}">
        <p14:creationId xmlns:p14="http://schemas.microsoft.com/office/powerpoint/2010/main" val="1067626542"/>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74" t="11843" r="3339" b="20589"/>
          <a:stretch/>
        </p:blipFill>
        <p:spPr>
          <a:xfrm>
            <a:off x="457200" y="2284812"/>
            <a:ext cx="6882714" cy="5017416"/>
          </a:xfrm>
          <a:prstGeom prst="rect">
            <a:avLst/>
          </a:prstGeom>
        </p:spPr>
      </p:pic>
      <p:cxnSp>
        <p:nvCxnSpPr>
          <p:cNvPr id="20" name="Straight Connector 19"/>
          <p:cNvCxnSpPr>
            <a:cxnSpLocks/>
          </p:cNvCxnSpPr>
          <p:nvPr/>
        </p:nvCxnSpPr>
        <p:spPr>
          <a:xfrm>
            <a:off x="2851928" y="6990180"/>
            <a:ext cx="0" cy="82180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37870" y="4333768"/>
            <a:ext cx="1338432" cy="600164"/>
          </a:xfrm>
          <a:prstGeom prst="rect">
            <a:avLst/>
          </a:prstGeom>
          <a:noFill/>
        </p:spPr>
        <p:txBody>
          <a:bodyPr wrap="square" rtlCol="0">
            <a:spAutoFit/>
          </a:bodyPr>
          <a:lstStyle/>
          <a:p>
            <a:pPr algn="ctr"/>
            <a:r>
              <a:rPr lang="en-US" sz="1100" dirty="0" smtClean="0">
                <a:latin typeface="+mj-lt"/>
              </a:rPr>
              <a:t>Power button with optional fingerprint reader</a:t>
            </a:r>
          </a:p>
        </p:txBody>
      </p:sp>
      <p:sp>
        <p:nvSpPr>
          <p:cNvPr id="17" name="TextBox 16"/>
          <p:cNvSpPr txBox="1"/>
          <p:nvPr/>
        </p:nvSpPr>
        <p:spPr>
          <a:xfrm>
            <a:off x="2081267" y="7927168"/>
            <a:ext cx="1541322" cy="261610"/>
          </a:xfrm>
          <a:prstGeom prst="rect">
            <a:avLst/>
          </a:prstGeom>
          <a:noFill/>
        </p:spPr>
        <p:txBody>
          <a:bodyPr wrap="square" rtlCol="0">
            <a:spAutoFit/>
          </a:bodyPr>
          <a:lstStyle/>
          <a:p>
            <a:pPr algn="ctr"/>
            <a:r>
              <a:rPr lang="en-US" sz="1100" dirty="0">
                <a:latin typeface="+mj-lt"/>
              </a:rPr>
              <a:t>Precision touchpad</a:t>
            </a:r>
          </a:p>
        </p:txBody>
      </p:sp>
      <p:cxnSp>
        <p:nvCxnSpPr>
          <p:cNvPr id="11" name="Straight Connector 10"/>
          <p:cNvCxnSpPr>
            <a:cxnSpLocks/>
          </p:cNvCxnSpPr>
          <p:nvPr/>
        </p:nvCxnSpPr>
        <p:spPr>
          <a:xfrm>
            <a:off x="6216316" y="4107257"/>
            <a:ext cx="484730" cy="183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37"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18" name="Straight Connector 17">
            <a:extLst>
              <a:ext uri="{FF2B5EF4-FFF2-40B4-BE49-F238E27FC236}">
                <a16:creationId xmlns="" xmlns:a16="http://schemas.microsoft.com/office/drawing/2014/main" id="{15EEB898-B4BC-4EBD-87A3-6820340EBA23}"/>
              </a:ext>
            </a:extLst>
          </p:cNvPr>
          <p:cNvCxnSpPr>
            <a:cxnSpLocks/>
          </p:cNvCxnSpPr>
          <p:nvPr/>
        </p:nvCxnSpPr>
        <p:spPr>
          <a:xfrm flipH="1">
            <a:off x="1002534" y="4418406"/>
            <a:ext cx="657744" cy="8463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0BA1C58F-9572-4CFB-8094-9F52EAF38D84}"/>
              </a:ext>
            </a:extLst>
          </p:cNvPr>
          <p:cNvSpPr txBox="1"/>
          <p:nvPr/>
        </p:nvSpPr>
        <p:spPr>
          <a:xfrm>
            <a:off x="-80232" y="4503045"/>
            <a:ext cx="1453221" cy="430887"/>
          </a:xfrm>
          <a:prstGeom prst="rect">
            <a:avLst/>
          </a:prstGeom>
          <a:noFill/>
        </p:spPr>
        <p:txBody>
          <a:bodyPr wrap="square" rtlCol="0">
            <a:spAutoFit/>
          </a:bodyPr>
          <a:lstStyle/>
          <a:p>
            <a:pPr algn="ctr"/>
            <a:r>
              <a:rPr lang="en-US" sz="1100" dirty="0" smtClean="0">
                <a:latin typeface="+mj-lt"/>
              </a:rPr>
              <a:t>Optional Backlit keyboard</a:t>
            </a:r>
          </a:p>
        </p:txBody>
      </p:sp>
      <p:sp>
        <p:nvSpPr>
          <p:cNvPr id="13" name="TextBox 12"/>
          <p:cNvSpPr txBox="1"/>
          <p:nvPr/>
        </p:nvSpPr>
        <p:spPr>
          <a:xfrm>
            <a:off x="6429629" y="5449998"/>
            <a:ext cx="1338432" cy="261610"/>
          </a:xfrm>
          <a:prstGeom prst="rect">
            <a:avLst/>
          </a:prstGeom>
          <a:noFill/>
        </p:spPr>
        <p:txBody>
          <a:bodyPr wrap="square" rtlCol="0">
            <a:spAutoFit/>
          </a:bodyPr>
          <a:lstStyle/>
          <a:p>
            <a:pPr algn="ctr"/>
            <a:r>
              <a:rPr lang="en-US" sz="1100" dirty="0" smtClean="0">
                <a:latin typeface="+mj-lt"/>
              </a:rPr>
              <a:t>Numeric keypad</a:t>
            </a:r>
          </a:p>
        </p:txBody>
      </p:sp>
      <p:cxnSp>
        <p:nvCxnSpPr>
          <p:cNvPr id="14" name="Straight Connector 13"/>
          <p:cNvCxnSpPr>
            <a:cxnSpLocks/>
          </p:cNvCxnSpPr>
          <p:nvPr/>
        </p:nvCxnSpPr>
        <p:spPr>
          <a:xfrm>
            <a:off x="6208075" y="5223487"/>
            <a:ext cx="484730" cy="18339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0"/>
          <p:cNvSpPr txBox="1">
            <a:spLocks/>
          </p:cNvSpPr>
          <p:nvPr/>
        </p:nvSpPr>
        <p:spPr bwMode="auto">
          <a:xfrm>
            <a:off x="457200" y="387579"/>
            <a:ext cx="6285244" cy="6370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200" kern="0" dirty="0">
                <a:solidFill>
                  <a:schemeClr val="bg1">
                    <a:lumMod val="60000"/>
                    <a:lumOff val="40000"/>
                  </a:schemeClr>
                </a:solidFill>
              </a:rPr>
              <a:t>Inspiron </a:t>
            </a:r>
            <a:r>
              <a:rPr lang="en-US" sz="2200" kern="0" dirty="0" smtClean="0">
                <a:solidFill>
                  <a:schemeClr val="bg1">
                    <a:lumMod val="60000"/>
                    <a:lumOff val="40000"/>
                  </a:schemeClr>
                </a:solidFill>
              </a:rPr>
              <a:t>15 </a:t>
            </a:r>
            <a:r>
              <a:rPr lang="en-US" sz="2200" kern="0" dirty="0">
                <a:solidFill>
                  <a:schemeClr val="bg1">
                    <a:lumMod val="60000"/>
                    <a:lumOff val="40000"/>
                  </a:schemeClr>
                </a:solidFill>
              </a:rPr>
              <a:t>3000 </a:t>
            </a:r>
            <a:r>
              <a:rPr lang="en-US" sz="2200" kern="0" dirty="0" smtClean="0">
                <a:solidFill>
                  <a:schemeClr val="bg1">
                    <a:lumMod val="60000"/>
                    <a:lumOff val="40000"/>
                  </a:schemeClr>
                </a:solidFill>
              </a:rPr>
              <a:t>(3580/3581/3582/3583/3584)</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Top </a:t>
            </a:r>
            <a:r>
              <a:rPr lang="en-US" b="1" kern="0" dirty="0">
                <a:solidFill>
                  <a:schemeClr val="bg1">
                    <a:lumMod val="60000"/>
                    <a:lumOff val="40000"/>
                  </a:schemeClr>
                </a:solidFill>
              </a:rPr>
              <a:t>View</a:t>
            </a:r>
          </a:p>
        </p:txBody>
      </p:sp>
    </p:spTree>
    <p:extLst>
      <p:ext uri="{BB962C8B-B14F-4D97-AF65-F5344CB8AC3E}">
        <p14:creationId xmlns:p14="http://schemas.microsoft.com/office/powerpoint/2010/main" val="219072226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242" t="7075" r="12242" b="15819"/>
          <a:stretch/>
        </p:blipFill>
        <p:spPr>
          <a:xfrm>
            <a:off x="3936317" y="2188609"/>
            <a:ext cx="3745140" cy="382398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2083" t="7075" r="12083" b="15978"/>
          <a:stretch/>
        </p:blipFill>
        <p:spPr>
          <a:xfrm>
            <a:off x="110525" y="2188609"/>
            <a:ext cx="3717609" cy="3772166"/>
          </a:xfrm>
          <a:prstGeom prst="rect">
            <a:avLst/>
          </a:prstGeom>
        </p:spPr>
      </p:pic>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865077" y="7047785"/>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4996889" y="3966718"/>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5158348" y="5276622"/>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4490928" y="5027317"/>
            <a:ext cx="1131812" cy="261610"/>
          </a:xfrm>
          <a:prstGeom prst="rect">
            <a:avLst/>
          </a:prstGeom>
          <a:noFill/>
        </p:spPr>
        <p:txBody>
          <a:bodyPr wrap="square" rtlCol="0">
            <a:spAutoFit/>
          </a:bodyPr>
          <a:lstStyle/>
          <a:p>
            <a:pPr algn="ctr"/>
            <a:r>
              <a:rPr lang="en-US" sz="1100" dirty="0" smtClean="0">
                <a:latin typeface="+mj-lt"/>
              </a:rPr>
              <a:t>HDMI 1.4b</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5944399" y="4196957"/>
            <a:ext cx="1" cy="12659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F185C982-68D6-45E0-AF35-CA04832C65C7}"/>
              </a:ext>
            </a:extLst>
          </p:cNvPr>
          <p:cNvSpPr txBox="1"/>
          <p:nvPr/>
        </p:nvSpPr>
        <p:spPr>
          <a:xfrm>
            <a:off x="4878452" y="6387070"/>
            <a:ext cx="1183333" cy="261610"/>
          </a:xfrm>
          <a:prstGeom prst="rect">
            <a:avLst/>
          </a:prstGeom>
          <a:noFill/>
        </p:spPr>
        <p:txBody>
          <a:bodyPr wrap="square" rtlCol="0">
            <a:spAutoFit/>
          </a:bodyPr>
          <a:lstStyle/>
          <a:p>
            <a:pPr algn="ctr"/>
            <a:r>
              <a:rPr lang="en-US" sz="1100" dirty="0" smtClean="0">
                <a:latin typeface="+mj-lt"/>
              </a:rPr>
              <a:t>RJ45</a:t>
            </a:r>
            <a:endParaRPr lang="en-US" sz="1100" dirty="0">
              <a:latin typeface="+mj-lt"/>
            </a:endParaRPr>
          </a:p>
        </p:txBody>
      </p:sp>
      <p:cxnSp>
        <p:nvCxnSpPr>
          <p:cNvPr id="35" name="Straight Connector 34">
            <a:extLst>
              <a:ext uri="{FF2B5EF4-FFF2-40B4-BE49-F238E27FC236}">
                <a16:creationId xmlns="" xmlns:a16="http://schemas.microsoft.com/office/drawing/2014/main" id="{A83FACD9-FFCB-43EF-97F1-BB60424A5CF8}"/>
              </a:ext>
            </a:extLst>
          </p:cNvPr>
          <p:cNvCxnSpPr>
            <a:cxnSpLocks/>
          </p:cNvCxnSpPr>
          <p:nvPr/>
        </p:nvCxnSpPr>
        <p:spPr>
          <a:xfrm>
            <a:off x="5474491" y="5946356"/>
            <a:ext cx="0" cy="42261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C0377768-77D3-470E-8F92-630AD81A46C2}"/>
              </a:ext>
            </a:extLst>
          </p:cNvPr>
          <p:cNvSpPr txBox="1"/>
          <p:nvPr/>
        </p:nvSpPr>
        <p:spPr>
          <a:xfrm>
            <a:off x="753900" y="6878197"/>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39" name="Straight Connector 38">
            <a:extLst>
              <a:ext uri="{FF2B5EF4-FFF2-40B4-BE49-F238E27FC236}">
                <a16:creationId xmlns="" xmlns:a16="http://schemas.microsoft.com/office/drawing/2014/main" id="{BF0D9B4E-16C7-4FC3-98E5-C3E624F861BE}"/>
              </a:ext>
            </a:extLst>
          </p:cNvPr>
          <p:cNvCxnSpPr>
            <a:cxnSpLocks/>
          </p:cNvCxnSpPr>
          <p:nvPr/>
        </p:nvCxnSpPr>
        <p:spPr>
          <a:xfrm>
            <a:off x="2506438" y="5224383"/>
            <a:ext cx="0" cy="3897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F408B0FA-FF69-4F17-97F0-9340DDBD42F0}"/>
              </a:ext>
            </a:extLst>
          </p:cNvPr>
          <p:cNvSpPr txBox="1"/>
          <p:nvPr/>
        </p:nvSpPr>
        <p:spPr>
          <a:xfrm>
            <a:off x="2015346" y="4929423"/>
            <a:ext cx="976016" cy="261610"/>
          </a:xfrm>
          <a:prstGeom prst="rect">
            <a:avLst/>
          </a:prstGeom>
          <a:noFill/>
        </p:spPr>
        <p:txBody>
          <a:bodyPr wrap="square" rtlCol="0">
            <a:spAutoFit/>
          </a:bodyPr>
          <a:lstStyle/>
          <a:p>
            <a:pPr algn="ctr"/>
            <a:r>
              <a:rPr lang="en-US" sz="1100" dirty="0" smtClean="0">
                <a:latin typeface="+mj-lt"/>
              </a:rPr>
              <a:t>Optical drive</a:t>
            </a:r>
            <a:endParaRPr lang="en-US" sz="1100" dirty="0">
              <a:latin typeface="+mj-lt"/>
            </a:endParaRPr>
          </a:p>
        </p:txBody>
      </p:sp>
      <p:cxnSp>
        <p:nvCxnSpPr>
          <p:cNvPr id="43" name="Straight Connector 42">
            <a:extLst>
              <a:ext uri="{FF2B5EF4-FFF2-40B4-BE49-F238E27FC236}">
                <a16:creationId xmlns="" xmlns:a16="http://schemas.microsoft.com/office/drawing/2014/main" id="{0FA58EAF-2BC4-47C0-849D-CA24E06CC1E9}"/>
              </a:ext>
            </a:extLst>
          </p:cNvPr>
          <p:cNvCxnSpPr>
            <a:cxnSpLocks/>
          </p:cNvCxnSpPr>
          <p:nvPr/>
        </p:nvCxnSpPr>
        <p:spPr>
          <a:xfrm>
            <a:off x="1324846" y="5874649"/>
            <a:ext cx="0" cy="939225"/>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2ED3A6E-85C6-4889-98D3-E0EAC5891600}"/>
              </a:ext>
            </a:extLst>
          </p:cNvPr>
          <p:cNvSpPr txBox="1"/>
          <p:nvPr/>
        </p:nvSpPr>
        <p:spPr>
          <a:xfrm>
            <a:off x="3069992" y="6184132"/>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504608" y="5832681"/>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4490928" y="5870893"/>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374209" y="4440204"/>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40" name="Straight Connector 39">
            <a:extLst>
              <a:ext uri="{FF2B5EF4-FFF2-40B4-BE49-F238E27FC236}">
                <a16:creationId xmlns="" xmlns:a16="http://schemas.microsoft.com/office/drawing/2014/main" id="{0FA58EAF-2BC4-47C0-849D-CA24E06CC1E9}"/>
              </a:ext>
            </a:extLst>
          </p:cNvPr>
          <p:cNvCxnSpPr>
            <a:cxnSpLocks/>
          </p:cNvCxnSpPr>
          <p:nvPr/>
        </p:nvCxnSpPr>
        <p:spPr>
          <a:xfrm>
            <a:off x="940115" y="4723160"/>
            <a:ext cx="0" cy="939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6351728" y="5960775"/>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16968" y="5481041"/>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61785" y="5480523"/>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1815" y="5476166"/>
            <a:ext cx="260457"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3458B3E2-FBC0-45D5-ABE5-8506589E5CC1}"/>
              </a:ext>
            </a:extLst>
          </p:cNvPr>
          <p:cNvSpPr txBox="1"/>
          <p:nvPr/>
        </p:nvSpPr>
        <p:spPr>
          <a:xfrm>
            <a:off x="5622740" y="7195392"/>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sp>
        <p:nvSpPr>
          <p:cNvPr id="29" name="Title 10"/>
          <p:cNvSpPr txBox="1">
            <a:spLocks/>
          </p:cNvSpPr>
          <p:nvPr/>
        </p:nvSpPr>
        <p:spPr bwMode="auto">
          <a:xfrm>
            <a:off x="457200" y="359879"/>
            <a:ext cx="6285244"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15 </a:t>
            </a:r>
            <a:r>
              <a:rPr lang="en-US" kern="0" dirty="0">
                <a:solidFill>
                  <a:schemeClr val="bg1">
                    <a:lumMod val="60000"/>
                    <a:lumOff val="40000"/>
                  </a:schemeClr>
                </a:solidFill>
              </a:rPr>
              <a:t>3000 </a:t>
            </a:r>
            <a:r>
              <a:rPr lang="en-US" kern="0" dirty="0" smtClean="0">
                <a:solidFill>
                  <a:schemeClr val="bg1">
                    <a:lumMod val="60000"/>
                    <a:lumOff val="40000"/>
                  </a:schemeClr>
                </a:solidFill>
              </a:rPr>
              <a:t>(3580, 3581)</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Side </a:t>
            </a:r>
            <a:r>
              <a:rPr lang="en-US" b="1" kern="0" dirty="0">
                <a:solidFill>
                  <a:schemeClr val="bg1">
                    <a:lumMod val="60000"/>
                    <a:lumOff val="40000"/>
                  </a:schemeClr>
                </a:solidFill>
              </a:rPr>
              <a:t>View</a:t>
            </a:r>
          </a:p>
        </p:txBody>
      </p:sp>
    </p:spTree>
    <p:extLst>
      <p:ext uri="{BB962C8B-B14F-4D97-AF65-F5344CB8AC3E}">
        <p14:creationId xmlns:p14="http://schemas.microsoft.com/office/powerpoint/2010/main" val="107971265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083" t="7234" r="11923" b="15660"/>
          <a:stretch/>
        </p:blipFill>
        <p:spPr>
          <a:xfrm>
            <a:off x="4156429" y="5623660"/>
            <a:ext cx="3431318" cy="3481568"/>
          </a:xfrm>
          <a:prstGeom prst="rect">
            <a:avLst/>
          </a:prstGeom>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l="12082" t="7392" r="11128" b="15819"/>
          <a:stretch/>
        </p:blipFill>
        <p:spPr>
          <a:xfrm>
            <a:off x="312322" y="2390487"/>
            <a:ext cx="4306168" cy="4306169"/>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287" t="7393" r="11446" b="15660"/>
          <a:stretch/>
        </p:blipFill>
        <p:spPr>
          <a:xfrm>
            <a:off x="4032276" y="1375021"/>
            <a:ext cx="3562444" cy="3547784"/>
          </a:xfrm>
          <a:prstGeom prst="rect">
            <a:avLst/>
          </a:prstGeom>
        </p:spPr>
      </p:pic>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55310" y="4768166"/>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1598774" y="4596918"/>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1645920" y="5904095"/>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1015339" y="5642485"/>
            <a:ext cx="1131812" cy="261610"/>
          </a:xfrm>
          <a:prstGeom prst="rect">
            <a:avLst/>
          </a:prstGeom>
          <a:noFill/>
        </p:spPr>
        <p:txBody>
          <a:bodyPr wrap="square" rtlCol="0">
            <a:spAutoFit/>
          </a:bodyPr>
          <a:lstStyle/>
          <a:p>
            <a:pPr algn="ctr"/>
            <a:r>
              <a:rPr lang="en-US" sz="1100" dirty="0" smtClean="0">
                <a:latin typeface="+mj-lt"/>
              </a:rPr>
              <a:t>HDMI 1.4b</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2546284" y="4827157"/>
            <a:ext cx="1" cy="12659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C0377768-77D3-470E-8F92-630AD81A46C2}"/>
              </a:ext>
            </a:extLst>
          </p:cNvPr>
          <p:cNvSpPr txBox="1"/>
          <p:nvPr/>
        </p:nvSpPr>
        <p:spPr>
          <a:xfrm>
            <a:off x="6053896" y="3918159"/>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43" name="Straight Connector 42">
            <a:extLst>
              <a:ext uri="{FF2B5EF4-FFF2-40B4-BE49-F238E27FC236}">
                <a16:creationId xmlns="" xmlns:a16="http://schemas.microsoft.com/office/drawing/2014/main" id="{0FA58EAF-2BC4-47C0-849D-CA24E06CC1E9}"/>
              </a:ext>
            </a:extLst>
          </p:cNvPr>
          <p:cNvCxnSpPr>
            <a:cxnSpLocks/>
          </p:cNvCxnSpPr>
          <p:nvPr/>
        </p:nvCxnSpPr>
        <p:spPr>
          <a:xfrm>
            <a:off x="6647977" y="4166543"/>
            <a:ext cx="0" cy="469612"/>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2ED3A6E-85C6-4889-98D3-E0EAC5891600}"/>
              </a:ext>
            </a:extLst>
          </p:cNvPr>
          <p:cNvSpPr txBox="1"/>
          <p:nvPr/>
        </p:nvSpPr>
        <p:spPr>
          <a:xfrm>
            <a:off x="6573935" y="7082658"/>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029285" y="5945995"/>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956098" y="5079179"/>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5620000" y="2282815"/>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40" name="Straight Connector 39">
            <a:extLst>
              <a:ext uri="{FF2B5EF4-FFF2-40B4-BE49-F238E27FC236}">
                <a16:creationId xmlns="" xmlns:a16="http://schemas.microsoft.com/office/drawing/2014/main" id="{0FA58EAF-2BC4-47C0-849D-CA24E06CC1E9}"/>
              </a:ext>
            </a:extLst>
          </p:cNvPr>
          <p:cNvCxnSpPr>
            <a:cxnSpLocks/>
          </p:cNvCxnSpPr>
          <p:nvPr/>
        </p:nvCxnSpPr>
        <p:spPr>
          <a:xfrm>
            <a:off x="6185906" y="2610224"/>
            <a:ext cx="0" cy="2013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7278450" y="7600858"/>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18853" y="6111241"/>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63670" y="6110723"/>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03700" y="6106366"/>
            <a:ext cx="260457"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itle 10"/>
          <p:cNvSpPr txBox="1">
            <a:spLocks/>
          </p:cNvSpPr>
          <p:nvPr/>
        </p:nvSpPr>
        <p:spPr bwMode="auto">
          <a:xfrm>
            <a:off x="457200" y="359879"/>
            <a:ext cx="6285244"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15 </a:t>
            </a:r>
            <a:r>
              <a:rPr lang="en-US" kern="0" dirty="0">
                <a:solidFill>
                  <a:schemeClr val="bg1">
                    <a:lumMod val="60000"/>
                    <a:lumOff val="40000"/>
                  </a:schemeClr>
                </a:solidFill>
              </a:rPr>
              <a:t>3000 </a:t>
            </a:r>
            <a:r>
              <a:rPr lang="en-US" kern="0" dirty="0" smtClean="0">
                <a:solidFill>
                  <a:schemeClr val="bg1">
                    <a:lumMod val="60000"/>
                    <a:lumOff val="40000"/>
                  </a:schemeClr>
                </a:solidFill>
              </a:rPr>
              <a:t>(3582)</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Side </a:t>
            </a:r>
            <a:r>
              <a:rPr lang="en-US" b="1" kern="0" dirty="0">
                <a:solidFill>
                  <a:schemeClr val="bg1">
                    <a:lumMod val="60000"/>
                    <a:lumOff val="40000"/>
                  </a:schemeClr>
                </a:solidFill>
              </a:rPr>
              <a:t>View</a:t>
            </a:r>
          </a:p>
        </p:txBody>
      </p:sp>
      <p:sp>
        <p:nvSpPr>
          <p:cNvPr id="41" name="TextBox 40">
            <a:extLst>
              <a:ext uri="{FF2B5EF4-FFF2-40B4-BE49-F238E27FC236}">
                <a16:creationId xmlns="" xmlns:a16="http://schemas.microsoft.com/office/drawing/2014/main" id="{E2ED3A6E-85C6-4889-98D3-E0EAC5891600}"/>
              </a:ext>
            </a:extLst>
          </p:cNvPr>
          <p:cNvSpPr txBox="1"/>
          <p:nvPr/>
        </p:nvSpPr>
        <p:spPr>
          <a:xfrm>
            <a:off x="6565695" y="2885462"/>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8" name="Straight Connector 47">
            <a:extLst>
              <a:ext uri="{FF2B5EF4-FFF2-40B4-BE49-F238E27FC236}">
                <a16:creationId xmlns="" xmlns:a16="http://schemas.microsoft.com/office/drawing/2014/main" id="{1AC43CD4-CD36-409B-8318-CA635B72FFDB}"/>
              </a:ext>
            </a:extLst>
          </p:cNvPr>
          <p:cNvCxnSpPr/>
          <p:nvPr/>
        </p:nvCxnSpPr>
        <p:spPr>
          <a:xfrm>
            <a:off x="7270210" y="3403662"/>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3458B3E2-FBC0-45D5-ABE5-8506589E5CC1}"/>
              </a:ext>
            </a:extLst>
          </p:cNvPr>
          <p:cNvSpPr txBox="1"/>
          <p:nvPr/>
        </p:nvSpPr>
        <p:spPr>
          <a:xfrm>
            <a:off x="2589013" y="5401539"/>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 xmlns:a16="http://schemas.microsoft.com/office/drawing/2014/main" id="{C0377768-77D3-470E-8F92-630AD81A46C2}"/>
              </a:ext>
            </a:extLst>
          </p:cNvPr>
          <p:cNvSpPr txBox="1"/>
          <p:nvPr/>
        </p:nvSpPr>
        <p:spPr>
          <a:xfrm>
            <a:off x="4809976" y="8074162"/>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51" name="Straight Connector 50">
            <a:extLst>
              <a:ext uri="{FF2B5EF4-FFF2-40B4-BE49-F238E27FC236}">
                <a16:creationId xmlns="" xmlns:a16="http://schemas.microsoft.com/office/drawing/2014/main" id="{0FA58EAF-2BC4-47C0-849D-CA24E06CC1E9}"/>
              </a:ext>
            </a:extLst>
          </p:cNvPr>
          <p:cNvCxnSpPr>
            <a:cxnSpLocks/>
          </p:cNvCxnSpPr>
          <p:nvPr/>
        </p:nvCxnSpPr>
        <p:spPr>
          <a:xfrm>
            <a:off x="5292844" y="8322546"/>
            <a:ext cx="0" cy="469612"/>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C0377768-77D3-470E-8F92-630AD81A46C2}"/>
              </a:ext>
            </a:extLst>
          </p:cNvPr>
          <p:cNvSpPr txBox="1"/>
          <p:nvPr/>
        </p:nvSpPr>
        <p:spPr>
          <a:xfrm>
            <a:off x="4285658" y="7747866"/>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53" name="Straight Connector 52">
            <a:extLst>
              <a:ext uri="{FF2B5EF4-FFF2-40B4-BE49-F238E27FC236}">
                <a16:creationId xmlns="" xmlns:a16="http://schemas.microsoft.com/office/drawing/2014/main" id="{0FA58EAF-2BC4-47C0-849D-CA24E06CC1E9}"/>
              </a:ext>
            </a:extLst>
          </p:cNvPr>
          <p:cNvCxnSpPr>
            <a:cxnSpLocks/>
          </p:cNvCxnSpPr>
          <p:nvPr/>
        </p:nvCxnSpPr>
        <p:spPr>
          <a:xfrm>
            <a:off x="4917272" y="8014972"/>
            <a:ext cx="0" cy="776219"/>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E2ED3A6E-85C6-4889-98D3-E0EAC5891600}"/>
              </a:ext>
            </a:extLst>
          </p:cNvPr>
          <p:cNvSpPr txBox="1"/>
          <p:nvPr/>
        </p:nvSpPr>
        <p:spPr>
          <a:xfrm>
            <a:off x="5578168" y="6746343"/>
            <a:ext cx="951456" cy="430887"/>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Optical drive</a:t>
            </a:r>
            <a:endParaRPr lang="en-US" sz="1100" dirty="0">
              <a:latin typeface="+mj-lt"/>
            </a:endParaRPr>
          </a:p>
        </p:txBody>
      </p:sp>
      <p:cxnSp>
        <p:nvCxnSpPr>
          <p:cNvPr id="55" name="Straight Connector 54">
            <a:extLst>
              <a:ext uri="{FF2B5EF4-FFF2-40B4-BE49-F238E27FC236}">
                <a16:creationId xmlns="" xmlns:a16="http://schemas.microsoft.com/office/drawing/2014/main" id="{1AC43CD4-CD36-409B-8318-CA635B72FFDB}"/>
              </a:ext>
            </a:extLst>
          </p:cNvPr>
          <p:cNvCxnSpPr/>
          <p:nvPr/>
        </p:nvCxnSpPr>
        <p:spPr>
          <a:xfrm>
            <a:off x="6083243" y="7187778"/>
            <a:ext cx="0" cy="16326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3525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242" t="7710" r="12242" b="15501"/>
          <a:stretch/>
        </p:blipFill>
        <p:spPr>
          <a:xfrm>
            <a:off x="3974037" y="2136414"/>
            <a:ext cx="3633465" cy="369466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764" t="8029" r="11446" b="15818"/>
          <a:stretch/>
        </p:blipFill>
        <p:spPr>
          <a:xfrm>
            <a:off x="161503" y="2147112"/>
            <a:ext cx="3714726" cy="3683962"/>
          </a:xfrm>
          <a:prstGeom prst="rect">
            <a:avLst/>
          </a:prstGeom>
        </p:spPr>
      </p:pic>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953635" y="7025371"/>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4947462" y="3806077"/>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5462485" y="5787433"/>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4494432" y="4817838"/>
            <a:ext cx="1131812" cy="261610"/>
          </a:xfrm>
          <a:prstGeom prst="rect">
            <a:avLst/>
          </a:prstGeom>
          <a:noFill/>
        </p:spPr>
        <p:txBody>
          <a:bodyPr wrap="square" rtlCol="0">
            <a:spAutoFit/>
          </a:bodyPr>
          <a:lstStyle/>
          <a:p>
            <a:pPr algn="ctr"/>
            <a:r>
              <a:rPr lang="en-US" sz="1100" dirty="0" smtClean="0">
                <a:latin typeface="+mj-lt"/>
              </a:rPr>
              <a:t>HDMI 1.4b</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5894972" y="4036316"/>
            <a:ext cx="1" cy="1265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A83FACD9-FFCB-43EF-97F1-BB60424A5CF8}"/>
              </a:ext>
            </a:extLst>
          </p:cNvPr>
          <p:cNvCxnSpPr>
            <a:cxnSpLocks/>
          </p:cNvCxnSpPr>
          <p:nvPr/>
        </p:nvCxnSpPr>
        <p:spPr>
          <a:xfrm>
            <a:off x="5140657" y="5092655"/>
            <a:ext cx="0" cy="42261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C0377768-77D3-470E-8F92-630AD81A46C2}"/>
              </a:ext>
            </a:extLst>
          </p:cNvPr>
          <p:cNvSpPr txBox="1"/>
          <p:nvPr/>
        </p:nvSpPr>
        <p:spPr>
          <a:xfrm>
            <a:off x="2304958" y="4918192"/>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39" name="Straight Connector 38">
            <a:extLst>
              <a:ext uri="{FF2B5EF4-FFF2-40B4-BE49-F238E27FC236}">
                <a16:creationId xmlns="" xmlns:a16="http://schemas.microsoft.com/office/drawing/2014/main" id="{BF0D9B4E-16C7-4FC3-98E5-C3E624F861BE}"/>
              </a:ext>
            </a:extLst>
          </p:cNvPr>
          <p:cNvCxnSpPr>
            <a:cxnSpLocks/>
          </p:cNvCxnSpPr>
          <p:nvPr/>
        </p:nvCxnSpPr>
        <p:spPr>
          <a:xfrm>
            <a:off x="2891282" y="5154047"/>
            <a:ext cx="0" cy="3897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F408B0FA-FF69-4F17-97F0-9340DDBD42F0}"/>
              </a:ext>
            </a:extLst>
          </p:cNvPr>
          <p:cNvSpPr txBox="1"/>
          <p:nvPr/>
        </p:nvSpPr>
        <p:spPr>
          <a:xfrm>
            <a:off x="4971750" y="6211702"/>
            <a:ext cx="976016" cy="261610"/>
          </a:xfrm>
          <a:prstGeom prst="rect">
            <a:avLst/>
          </a:prstGeom>
          <a:noFill/>
        </p:spPr>
        <p:txBody>
          <a:bodyPr wrap="square" rtlCol="0">
            <a:spAutoFit/>
          </a:bodyPr>
          <a:lstStyle/>
          <a:p>
            <a:pPr algn="ctr"/>
            <a:r>
              <a:rPr lang="en-US" sz="1100" dirty="0" smtClean="0">
                <a:latin typeface="+mj-lt"/>
              </a:rPr>
              <a:t>RJ45</a:t>
            </a:r>
            <a:endParaRPr lang="en-US" sz="1100" dirty="0">
              <a:latin typeface="+mj-lt"/>
            </a:endParaRPr>
          </a:p>
        </p:txBody>
      </p:sp>
      <p:cxnSp>
        <p:nvCxnSpPr>
          <p:cNvPr id="43" name="Straight Connector 42">
            <a:extLst>
              <a:ext uri="{FF2B5EF4-FFF2-40B4-BE49-F238E27FC236}">
                <a16:creationId xmlns="" xmlns:a16="http://schemas.microsoft.com/office/drawing/2014/main" id="{0FA58EAF-2BC4-47C0-849D-CA24E06CC1E9}"/>
              </a:ext>
            </a:extLst>
          </p:cNvPr>
          <p:cNvCxnSpPr>
            <a:cxnSpLocks/>
          </p:cNvCxnSpPr>
          <p:nvPr/>
        </p:nvCxnSpPr>
        <p:spPr>
          <a:xfrm>
            <a:off x="2526124" y="5799790"/>
            <a:ext cx="0" cy="939225"/>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2ED3A6E-85C6-4889-98D3-E0EAC5891600}"/>
              </a:ext>
            </a:extLst>
          </p:cNvPr>
          <p:cNvSpPr txBox="1"/>
          <p:nvPr/>
        </p:nvSpPr>
        <p:spPr>
          <a:xfrm>
            <a:off x="3091640" y="6111468"/>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548269" y="5774661"/>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4519541" y="5769288"/>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1960218" y="6755914"/>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6302265" y="5769289"/>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67541" y="5320400"/>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12358" y="5319882"/>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2388" y="5315525"/>
            <a:ext cx="260457"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3458B3E2-FBC0-45D5-ABE5-8506589E5CC1}"/>
              </a:ext>
            </a:extLst>
          </p:cNvPr>
          <p:cNvSpPr txBox="1"/>
          <p:nvPr/>
        </p:nvSpPr>
        <p:spPr>
          <a:xfrm>
            <a:off x="5590834" y="7025371"/>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sp>
        <p:nvSpPr>
          <p:cNvPr id="29" name="Title 10"/>
          <p:cNvSpPr txBox="1">
            <a:spLocks/>
          </p:cNvSpPr>
          <p:nvPr/>
        </p:nvSpPr>
        <p:spPr bwMode="auto">
          <a:xfrm>
            <a:off x="457200" y="359879"/>
            <a:ext cx="6285244"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15 </a:t>
            </a:r>
            <a:r>
              <a:rPr lang="en-US" kern="0" dirty="0">
                <a:solidFill>
                  <a:schemeClr val="bg1">
                    <a:lumMod val="60000"/>
                    <a:lumOff val="40000"/>
                  </a:schemeClr>
                </a:solidFill>
              </a:rPr>
              <a:t>3000 </a:t>
            </a:r>
            <a:r>
              <a:rPr lang="en-US" kern="0" dirty="0" smtClean="0">
                <a:solidFill>
                  <a:schemeClr val="bg1">
                    <a:lumMod val="60000"/>
                    <a:lumOff val="40000"/>
                  </a:schemeClr>
                </a:solidFill>
              </a:rPr>
              <a:t>(3583, 3584)</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Side </a:t>
            </a:r>
            <a:r>
              <a:rPr lang="en-US" b="1" kern="0" dirty="0">
                <a:solidFill>
                  <a:schemeClr val="bg1">
                    <a:lumMod val="60000"/>
                    <a:lumOff val="40000"/>
                  </a:schemeClr>
                </a:solidFill>
              </a:rPr>
              <a:t>View</a:t>
            </a:r>
          </a:p>
        </p:txBody>
      </p:sp>
    </p:spTree>
    <p:extLst>
      <p:ext uri="{BB962C8B-B14F-4D97-AF65-F5344CB8AC3E}">
        <p14:creationId xmlns:p14="http://schemas.microsoft.com/office/powerpoint/2010/main" val="338968894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545"/>
            <a:ext cx="6179345" cy="387798"/>
          </a:xfrm>
        </p:spPr>
        <p:txBody>
          <a:bodyPr/>
          <a:lstStyle/>
          <a:p>
            <a:r>
              <a:rPr lang="en-US" sz="2800" dirty="0">
                <a:solidFill>
                  <a:schemeClr val="bg1">
                    <a:lumMod val="60000"/>
                    <a:lumOff val="40000"/>
                  </a:schemeClr>
                </a:solidFill>
              </a:rPr>
              <a:t>Inspiron brand</a:t>
            </a:r>
          </a:p>
        </p:txBody>
      </p:sp>
      <p:sp>
        <p:nvSpPr>
          <p:cNvPr id="6" name="Rectangle 2"/>
          <p:cNvSpPr>
            <a:spLocks noChangeArrowheads="1"/>
          </p:cNvSpPr>
          <p:nvPr/>
        </p:nvSpPr>
        <p:spPr bwMode="auto">
          <a:xfrm>
            <a:off x="389046" y="1321816"/>
            <a:ext cx="6965911" cy="2523768"/>
          </a:xfrm>
          <a:prstGeom prst="rect">
            <a:avLst/>
          </a:prstGeom>
          <a:noFill/>
          <a:ln w="9525">
            <a:noFill/>
            <a:miter lim="800000"/>
            <a:headEnd/>
            <a:tailEnd/>
          </a:ln>
        </p:spPr>
        <p:txBody>
          <a:bodyPr wrap="square" tIns="0" bIns="0">
            <a:spAutoFit/>
          </a:bodyPr>
          <a:lstStyle/>
          <a:p>
            <a:pPr lvl="0" fontAlgn="base">
              <a:spcBef>
                <a:spcPct val="0"/>
              </a:spcBef>
              <a:spcAft>
                <a:spcPts val="600"/>
              </a:spcAft>
              <a:defRPr/>
            </a:pPr>
            <a:r>
              <a:rPr lang="en-US" altLang="zh-CN" sz="1100" kern="0" dirty="0"/>
              <a:t>Inspiron laptops and 2-in-1s are easy to use, easy to own, and keep you connected to everything that matter to you.  They are designed to deliver exceptional value for today’s consumers looking to get more out of life.  </a:t>
            </a:r>
            <a:endParaRPr kumimoji="0" lang="en-US" sz="1100" b="0" i="0" u="none" strike="noStrike" kern="0" cap="none" spc="0" normalizeH="0" baseline="0" noProof="0" dirty="0">
              <a:ln>
                <a:noFill/>
              </a:ln>
              <a:effectLst/>
              <a:uLnTx/>
              <a:uFillTx/>
              <a:latin typeface="Arial" charset="0"/>
            </a:endParaRPr>
          </a:p>
          <a:p>
            <a:pPr marL="0" lvl="1" fontAlgn="base">
              <a:spcBef>
                <a:spcPct val="0"/>
              </a:spcBef>
              <a:spcAft>
                <a:spcPts val="600"/>
              </a:spcAft>
              <a:defRPr/>
            </a:pPr>
            <a:r>
              <a:rPr kumimoji="0" lang="en-US" sz="1100" b="1" i="0" u="none" strike="noStrike" kern="0" cap="none" spc="0" normalizeH="0" baseline="0" noProof="0" dirty="0">
                <a:ln>
                  <a:noFill/>
                </a:ln>
                <a:effectLst/>
                <a:uLnTx/>
                <a:uFillTx/>
              </a:rPr>
              <a:t>Easy </a:t>
            </a:r>
            <a:r>
              <a:rPr lang="en-US" sz="1100" kern="0" dirty="0"/>
              <a:t>– </a:t>
            </a:r>
            <a:r>
              <a:rPr kumimoji="0" lang="en-US" sz="1100" b="0" i="0" u="none" strike="noStrike" kern="0" cap="none" spc="0" normalizeH="0" baseline="0" noProof="0" dirty="0">
                <a:ln>
                  <a:noFill/>
                </a:ln>
                <a:effectLst/>
                <a:uLnTx/>
                <a:uFillTx/>
              </a:rPr>
              <a:t> </a:t>
            </a:r>
            <a:r>
              <a:rPr lang="en-US" sz="1100" kern="0" dirty="0"/>
              <a:t>Regardless of price, consumers want a product that is easy to set up and ready to use once it is out of the box.  They want to create and share content between devices regardless of operating system or form factor with ease.  Dell products are designed to make that happen with the latest technology, a range of hard drive storage and memory options, sharp high resolution displays that can be viewed at any angle, firm keyboards that are easy to type on for hours and a complete audio solution that includes headphones, external speakers, and unique software options.</a:t>
            </a:r>
          </a:p>
          <a:p>
            <a:pPr marL="0" lvl="1" fontAlgn="base">
              <a:spcBef>
                <a:spcPct val="0"/>
              </a:spcBef>
              <a:spcAft>
                <a:spcPts val="600"/>
              </a:spcAft>
              <a:defRPr/>
            </a:pPr>
            <a:r>
              <a:rPr lang="en-US" sz="1100" b="1" kern="0" dirty="0"/>
              <a:t>Meaningful Innovation </a:t>
            </a:r>
            <a:r>
              <a:rPr lang="en-US" sz="1100" kern="0" dirty="0"/>
              <a:t>– Dell strives to help its customers interact with what matters most to them.  Innovative technologies help people to get more out of life, and should meet the needs of today and tomorrow.  Lags, delays and buffering become a thing of the past. The latest processors and graphics zip through video edits.  Brilliant displays provide crisp, honest representation of your content.  Specially tuned audio provides immersive sound. Wireless connects quickly and stays connected.  Purposeful innovation makes all of this more fun, especially when it’s so seamless. </a:t>
            </a:r>
          </a:p>
        </p:txBody>
      </p:sp>
      <p:sp>
        <p:nvSpPr>
          <p:cNvPr id="10" name="Content Placeholder 4"/>
          <p:cNvSpPr txBox="1">
            <a:spLocks/>
          </p:cNvSpPr>
          <p:nvPr/>
        </p:nvSpPr>
        <p:spPr bwMode="auto">
          <a:xfrm>
            <a:off x="1355697" y="9017637"/>
            <a:ext cx="2660570" cy="9538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p:txBody>
      </p:sp>
      <p:cxnSp>
        <p:nvCxnSpPr>
          <p:cNvPr id="9" name="Straight Connector 8"/>
          <p:cNvCxnSpPr/>
          <p:nvPr/>
        </p:nvCxnSpPr>
        <p:spPr>
          <a:xfrm>
            <a:off x="457200" y="936351"/>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 xmlns:a16="http://schemas.microsoft.com/office/drawing/2014/main" id="{65963850-EEBC-493B-B54F-6F3BDF977497}"/>
              </a:ext>
            </a:extLst>
          </p:cNvPr>
          <p:cNvPicPr>
            <a:picLocks noChangeAspect="1"/>
          </p:cNvPicPr>
          <p:nvPr/>
        </p:nvPicPr>
        <p:blipFill>
          <a:blip r:embed="rId3"/>
          <a:stretch>
            <a:fillRect/>
          </a:stretch>
        </p:blipFill>
        <p:spPr>
          <a:xfrm>
            <a:off x="1856096" y="4375057"/>
            <a:ext cx="5916304" cy="3947284"/>
          </a:xfrm>
          <a:prstGeom prst="rect">
            <a:avLst/>
          </a:prstGeom>
        </p:spPr>
      </p:pic>
    </p:spTree>
    <p:extLst>
      <p:ext uri="{BB962C8B-B14F-4D97-AF65-F5344CB8AC3E}">
        <p14:creationId xmlns:p14="http://schemas.microsoft.com/office/powerpoint/2010/main" val="164149013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314" t="11368" r="6836" b="27742"/>
          <a:stretch/>
        </p:blipFill>
        <p:spPr>
          <a:xfrm>
            <a:off x="215542" y="1679685"/>
            <a:ext cx="2335427" cy="165642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518" t="11527" r="6360" b="28060"/>
          <a:stretch/>
        </p:blipFill>
        <p:spPr>
          <a:xfrm>
            <a:off x="214725" y="4162563"/>
            <a:ext cx="2334744" cy="1618983"/>
          </a:xfrm>
          <a:prstGeom prst="rect">
            <a:avLst/>
          </a:prstGeom>
        </p:spPr>
      </p:pic>
      <p:sp>
        <p:nvSpPr>
          <p:cNvPr id="11"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13" name="Straight Connector 12"/>
          <p:cNvCxnSpPr>
            <a:cxnSpLocks/>
          </p:cNvCxnSpPr>
          <p:nvPr/>
        </p:nvCxnSpPr>
        <p:spPr>
          <a:xfrm>
            <a:off x="457200" y="1429852"/>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 xmlns:a16="http://schemas.microsoft.com/office/drawing/2014/main" id="{D1CA4884-03F5-4D8F-B12D-7798AE17B663}"/>
              </a:ext>
            </a:extLst>
          </p:cNvPr>
          <p:cNvSpPr txBox="1"/>
          <p:nvPr/>
        </p:nvSpPr>
        <p:spPr>
          <a:xfrm>
            <a:off x="215542" y="9043687"/>
            <a:ext cx="5238196" cy="677007"/>
          </a:xfrm>
          <a:prstGeom prst="rect">
            <a:avLst/>
          </a:prstGeom>
          <a:noFill/>
        </p:spPr>
        <p:txBody>
          <a:bodyPr wrap="square" rtlCol="0">
            <a:noAutofit/>
          </a:bodyPr>
          <a:lstStyle/>
          <a:p>
            <a:pPr>
              <a:lnSpc>
                <a:spcPct val="90000"/>
              </a:lnSpc>
              <a:spcBef>
                <a:spcPts val="0"/>
              </a:spcBef>
              <a:spcAft>
                <a:spcPts val="600"/>
              </a:spcAft>
              <a:buClr>
                <a:schemeClr val="bg1"/>
              </a:buClr>
            </a:pPr>
            <a:r>
              <a:rPr lang="en-US" sz="2000" dirty="0">
                <a:latin typeface="+mn-lt"/>
              </a:rPr>
              <a:t>Color options and availability vary by region.  </a:t>
            </a:r>
            <a:endParaRPr lang="en-US" sz="2000" dirty="0"/>
          </a:p>
        </p:txBody>
      </p:sp>
      <p:sp>
        <p:nvSpPr>
          <p:cNvPr id="22" name="TextBox 21">
            <a:extLst>
              <a:ext uri="{FF2B5EF4-FFF2-40B4-BE49-F238E27FC236}">
                <a16:creationId xmlns="" xmlns:a16="http://schemas.microsoft.com/office/drawing/2014/main" id="{6CE31186-BCC9-4D36-9651-626B2043041E}"/>
              </a:ext>
            </a:extLst>
          </p:cNvPr>
          <p:cNvSpPr txBox="1"/>
          <p:nvPr/>
        </p:nvSpPr>
        <p:spPr>
          <a:xfrm>
            <a:off x="2886338" y="3534169"/>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a:latin typeface="+mn-lt"/>
              </a:rPr>
              <a:t>Platinum Silver</a:t>
            </a:r>
          </a:p>
        </p:txBody>
      </p:sp>
      <p:sp>
        <p:nvSpPr>
          <p:cNvPr id="23" name="TextBox 22">
            <a:extLst>
              <a:ext uri="{FF2B5EF4-FFF2-40B4-BE49-F238E27FC236}">
                <a16:creationId xmlns="" xmlns:a16="http://schemas.microsoft.com/office/drawing/2014/main" id="{6640C21C-CAD2-4132-9651-EE1DA8BCE527}"/>
              </a:ext>
            </a:extLst>
          </p:cNvPr>
          <p:cNvSpPr txBox="1"/>
          <p:nvPr/>
        </p:nvSpPr>
        <p:spPr>
          <a:xfrm>
            <a:off x="5354687" y="3533462"/>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Sparkling White</a:t>
            </a:r>
            <a:endParaRPr lang="en-US" sz="2000" dirty="0">
              <a:latin typeface="+mn-lt"/>
            </a:endParaRPr>
          </a:p>
        </p:txBody>
      </p:sp>
      <p:sp>
        <p:nvSpPr>
          <p:cNvPr id="10" name="TextBox 9">
            <a:extLst>
              <a:ext uri="{FF2B5EF4-FFF2-40B4-BE49-F238E27FC236}">
                <a16:creationId xmlns="" xmlns:a16="http://schemas.microsoft.com/office/drawing/2014/main" id="{6640C21C-CAD2-4132-9651-EE1DA8BCE527}"/>
              </a:ext>
            </a:extLst>
          </p:cNvPr>
          <p:cNvSpPr txBox="1"/>
          <p:nvPr/>
        </p:nvSpPr>
        <p:spPr>
          <a:xfrm>
            <a:off x="379327" y="3534169"/>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t>Black</a:t>
            </a:r>
            <a:endParaRPr lang="en-US" sz="2000" dirty="0">
              <a:latin typeface="+mn-lt"/>
            </a:endParaRPr>
          </a:p>
        </p:txBody>
      </p:sp>
      <p:sp>
        <p:nvSpPr>
          <p:cNvPr id="14" name="TextBox 13">
            <a:extLst>
              <a:ext uri="{FF2B5EF4-FFF2-40B4-BE49-F238E27FC236}">
                <a16:creationId xmlns="" xmlns:a16="http://schemas.microsoft.com/office/drawing/2014/main" id="{6CE31186-BCC9-4D36-9651-626B2043041E}"/>
              </a:ext>
            </a:extLst>
          </p:cNvPr>
          <p:cNvSpPr txBox="1"/>
          <p:nvPr/>
        </p:nvSpPr>
        <p:spPr>
          <a:xfrm>
            <a:off x="2834640" y="5926562"/>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Beijing Red</a:t>
            </a:r>
            <a:endParaRPr lang="en-US" sz="2000" dirty="0">
              <a:latin typeface="+mn-lt"/>
            </a:endParaRPr>
          </a:p>
        </p:txBody>
      </p:sp>
      <p:sp>
        <p:nvSpPr>
          <p:cNvPr id="15" name="TextBox 14">
            <a:extLst>
              <a:ext uri="{FF2B5EF4-FFF2-40B4-BE49-F238E27FC236}">
                <a16:creationId xmlns="" xmlns:a16="http://schemas.microsoft.com/office/drawing/2014/main" id="{6640C21C-CAD2-4132-9651-EE1DA8BCE527}"/>
              </a:ext>
            </a:extLst>
          </p:cNvPr>
          <p:cNvSpPr txBox="1"/>
          <p:nvPr/>
        </p:nvSpPr>
        <p:spPr>
          <a:xfrm>
            <a:off x="5540769" y="5926561"/>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Copper</a:t>
            </a:r>
            <a:endParaRPr lang="en-US" sz="2000" dirty="0">
              <a:latin typeface="+mn-lt"/>
            </a:endParaRPr>
          </a:p>
        </p:txBody>
      </p:sp>
      <p:sp>
        <p:nvSpPr>
          <p:cNvPr id="16" name="TextBox 15">
            <a:extLst>
              <a:ext uri="{FF2B5EF4-FFF2-40B4-BE49-F238E27FC236}">
                <a16:creationId xmlns="" xmlns:a16="http://schemas.microsoft.com/office/drawing/2014/main" id="{6640C21C-CAD2-4132-9651-EE1DA8BCE527}"/>
              </a:ext>
            </a:extLst>
          </p:cNvPr>
          <p:cNvSpPr txBox="1"/>
          <p:nvPr/>
        </p:nvSpPr>
        <p:spPr>
          <a:xfrm>
            <a:off x="215542" y="5926562"/>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t>Ultra Blue</a:t>
            </a:r>
            <a:endParaRPr lang="en-US" sz="2000" dirty="0">
              <a:latin typeface="+mn-lt"/>
            </a:endParaRPr>
          </a:p>
        </p:txBody>
      </p:sp>
      <p:sp>
        <p:nvSpPr>
          <p:cNvPr id="17" name="TextBox 16">
            <a:extLst>
              <a:ext uri="{FF2B5EF4-FFF2-40B4-BE49-F238E27FC236}">
                <a16:creationId xmlns="" xmlns:a16="http://schemas.microsoft.com/office/drawing/2014/main" id="{6640C21C-CAD2-4132-9651-EE1DA8BCE527}"/>
              </a:ext>
            </a:extLst>
          </p:cNvPr>
          <p:cNvSpPr txBox="1"/>
          <p:nvPr/>
        </p:nvSpPr>
        <p:spPr>
          <a:xfrm>
            <a:off x="2800853" y="8285904"/>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Orchid Bloom</a:t>
            </a:r>
            <a:endParaRPr lang="en-US" sz="2000" dirty="0">
              <a:latin typeface="+mn-lt"/>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836" t="11845" r="6678" b="28538"/>
          <a:stretch/>
        </p:blipFill>
        <p:spPr>
          <a:xfrm>
            <a:off x="2734605" y="1717588"/>
            <a:ext cx="2311322" cy="1593283"/>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6678" t="11368" r="6518" b="28219"/>
          <a:stretch/>
        </p:blipFill>
        <p:spPr>
          <a:xfrm>
            <a:off x="5168606" y="1679685"/>
            <a:ext cx="2380019" cy="1656424"/>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7472" t="12003" r="7314" b="28061"/>
          <a:stretch/>
        </p:blipFill>
        <p:spPr>
          <a:xfrm>
            <a:off x="2735549" y="4160147"/>
            <a:ext cx="2305223" cy="1621399"/>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7472" t="11685" r="7314" b="27742"/>
          <a:stretch/>
        </p:blipFill>
        <p:spPr>
          <a:xfrm>
            <a:off x="2747648" y="6527775"/>
            <a:ext cx="2281023" cy="1621399"/>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7313" t="11845" r="7154" b="28061"/>
          <a:stretch/>
        </p:blipFill>
        <p:spPr>
          <a:xfrm>
            <a:off x="5215451" y="4162563"/>
            <a:ext cx="2286327" cy="1606378"/>
          </a:xfrm>
          <a:prstGeom prst="rect">
            <a:avLst/>
          </a:prstGeom>
        </p:spPr>
      </p:pic>
      <p:sp>
        <p:nvSpPr>
          <p:cNvPr id="24" name="Title 10"/>
          <p:cNvSpPr txBox="1">
            <a:spLocks/>
          </p:cNvSpPr>
          <p:nvPr/>
        </p:nvSpPr>
        <p:spPr bwMode="auto">
          <a:xfrm>
            <a:off x="457200" y="387579"/>
            <a:ext cx="6285244" cy="6370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200" kern="0" dirty="0">
                <a:solidFill>
                  <a:schemeClr val="bg1">
                    <a:lumMod val="60000"/>
                    <a:lumOff val="40000"/>
                  </a:schemeClr>
                </a:solidFill>
              </a:rPr>
              <a:t>Inspiron </a:t>
            </a:r>
            <a:r>
              <a:rPr lang="en-US" sz="2200" kern="0" dirty="0" smtClean="0">
                <a:solidFill>
                  <a:schemeClr val="bg1">
                    <a:lumMod val="60000"/>
                    <a:lumOff val="40000"/>
                  </a:schemeClr>
                </a:solidFill>
              </a:rPr>
              <a:t>15 </a:t>
            </a:r>
            <a:r>
              <a:rPr lang="en-US" sz="2200" kern="0" dirty="0">
                <a:solidFill>
                  <a:schemeClr val="bg1">
                    <a:lumMod val="60000"/>
                    <a:lumOff val="40000"/>
                  </a:schemeClr>
                </a:solidFill>
              </a:rPr>
              <a:t>3000 </a:t>
            </a:r>
            <a:r>
              <a:rPr lang="en-US" sz="2200" kern="0" dirty="0" smtClean="0">
                <a:solidFill>
                  <a:schemeClr val="bg1">
                    <a:lumMod val="60000"/>
                    <a:lumOff val="40000"/>
                  </a:schemeClr>
                </a:solidFill>
              </a:rPr>
              <a:t>(3580/3581/3582/3583/3584)</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Color Options/Rear </a:t>
            </a:r>
            <a:r>
              <a:rPr lang="en-US" b="1" kern="0" dirty="0">
                <a:solidFill>
                  <a:schemeClr val="bg1">
                    <a:lumMod val="60000"/>
                    <a:lumOff val="40000"/>
                  </a:schemeClr>
                </a:solidFill>
              </a:rPr>
              <a:t>View</a:t>
            </a:r>
          </a:p>
        </p:txBody>
      </p:sp>
    </p:spTree>
    <p:extLst>
      <p:ext uri="{BB962C8B-B14F-4D97-AF65-F5344CB8AC3E}">
        <p14:creationId xmlns:p14="http://schemas.microsoft.com/office/powerpoint/2010/main" val="2975309314"/>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49" t="16931" r="7949" b="28379"/>
          <a:stretch/>
        </p:blipFill>
        <p:spPr>
          <a:xfrm>
            <a:off x="617838" y="2458994"/>
            <a:ext cx="6536724" cy="4250725"/>
          </a:xfrm>
          <a:prstGeom prst="rect">
            <a:avLst/>
          </a:prstGeom>
        </p:spPr>
      </p:pic>
      <p:cxnSp>
        <p:nvCxnSpPr>
          <p:cNvPr id="20" name="Straight Connector 19"/>
          <p:cNvCxnSpPr>
            <a:cxnSpLocks/>
          </p:cNvCxnSpPr>
          <p:nvPr/>
        </p:nvCxnSpPr>
        <p:spPr>
          <a:xfrm>
            <a:off x="974768" y="2583691"/>
            <a:ext cx="0" cy="3290963"/>
          </a:xfrm>
          <a:prstGeom prst="line">
            <a:avLst/>
          </a:prstGeom>
          <a:ln cap="sq">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1214651" y="2255731"/>
            <a:ext cx="5223219" cy="0"/>
          </a:xfrm>
          <a:prstGeom prst="line">
            <a:avLst/>
          </a:prstGeom>
          <a:ln>
            <a:headEnd type="diamond"/>
            <a:tailEnd type="diamon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14475" y="1899349"/>
            <a:ext cx="4724400" cy="307777"/>
          </a:xfrm>
          <a:prstGeom prst="rect">
            <a:avLst/>
          </a:prstGeom>
          <a:noFill/>
        </p:spPr>
        <p:txBody>
          <a:bodyPr wrap="square" rtlCol="0">
            <a:spAutoFit/>
          </a:bodyPr>
          <a:lstStyle/>
          <a:p>
            <a:pPr algn="ctr"/>
            <a:r>
              <a:rPr lang="en-US" sz="1400" dirty="0">
                <a:latin typeface="+mj-lt"/>
              </a:rPr>
              <a:t>Width: </a:t>
            </a:r>
            <a:r>
              <a:rPr lang="en-US" sz="1400" dirty="0" smtClean="0">
                <a:latin typeface="+mj-lt"/>
              </a:rPr>
              <a:t>415.4 </a:t>
            </a:r>
            <a:r>
              <a:rPr lang="en-US" sz="1400" dirty="0">
                <a:latin typeface="+mj-lt"/>
              </a:rPr>
              <a:t>mm / </a:t>
            </a:r>
            <a:r>
              <a:rPr lang="en-US" sz="1400" dirty="0" smtClean="0">
                <a:latin typeface="+mj-lt"/>
              </a:rPr>
              <a:t>16.35”</a:t>
            </a:r>
            <a:endParaRPr lang="en-US" sz="1400" dirty="0">
              <a:latin typeface="+mj-lt"/>
            </a:endParaRPr>
          </a:p>
        </p:txBody>
      </p:sp>
      <p:sp>
        <p:nvSpPr>
          <p:cNvPr id="27" name="TextBox 26"/>
          <p:cNvSpPr txBox="1"/>
          <p:nvPr/>
        </p:nvSpPr>
        <p:spPr>
          <a:xfrm>
            <a:off x="574658" y="2583691"/>
            <a:ext cx="400110" cy="3290963"/>
          </a:xfrm>
          <a:prstGeom prst="rect">
            <a:avLst/>
          </a:prstGeom>
          <a:noFill/>
        </p:spPr>
        <p:txBody>
          <a:bodyPr vert="vert270" wrap="square" rtlCol="0">
            <a:spAutoFit/>
          </a:bodyPr>
          <a:lstStyle/>
          <a:p>
            <a:pPr algn="ctr"/>
            <a:r>
              <a:rPr lang="en-US" sz="1400" dirty="0">
                <a:latin typeface="+mj-lt"/>
              </a:rPr>
              <a:t>Height : </a:t>
            </a:r>
            <a:r>
              <a:rPr lang="en-US" sz="1400" dirty="0" smtClean="0">
                <a:latin typeface="+mj-lt"/>
              </a:rPr>
              <a:t>279.2 </a:t>
            </a:r>
            <a:r>
              <a:rPr lang="en-US" sz="1400" dirty="0">
                <a:latin typeface="+mj-lt"/>
              </a:rPr>
              <a:t>mm / </a:t>
            </a:r>
            <a:r>
              <a:rPr lang="en-US" sz="1400" dirty="0" smtClean="0">
                <a:latin typeface="+mj-lt"/>
              </a:rPr>
              <a:t>10.99”</a:t>
            </a:r>
            <a:endParaRPr lang="en-US" sz="1400" dirty="0">
              <a:latin typeface="+mj-lt"/>
            </a:endParaRPr>
          </a:p>
        </p:txBody>
      </p:sp>
      <p:sp>
        <p:nvSpPr>
          <p:cNvPr id="25" name="Title 10"/>
          <p:cNvSpPr txBox="1">
            <a:spLocks/>
          </p:cNvSpPr>
          <p:nvPr/>
        </p:nvSpPr>
        <p:spPr bwMode="auto">
          <a:xfrm>
            <a:off x="457200" y="359879"/>
            <a:ext cx="699583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17 3000 (3780, 3781, 3782)</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Dimensions/Front View</a:t>
            </a:r>
            <a:endParaRPr lang="en-US" b="1" kern="0" dirty="0">
              <a:solidFill>
                <a:schemeClr val="bg1">
                  <a:lumMod val="60000"/>
                  <a:lumOff val="40000"/>
                </a:schemeClr>
              </a:solidFill>
            </a:endParaRPr>
          </a:p>
        </p:txBody>
      </p:sp>
      <p:cxnSp>
        <p:nvCxnSpPr>
          <p:cNvPr id="29" name="Straight Connector 28"/>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35"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34" name="Straight Connector 33">
            <a:extLst>
              <a:ext uri="{FF2B5EF4-FFF2-40B4-BE49-F238E27FC236}">
                <a16:creationId xmlns="" xmlns:a16="http://schemas.microsoft.com/office/drawing/2014/main" id="{CE0EED19-4976-46D2-8B31-CE6CFA021D71}"/>
              </a:ext>
            </a:extLst>
          </p:cNvPr>
          <p:cNvCxnSpPr>
            <a:cxnSpLocks/>
          </p:cNvCxnSpPr>
          <p:nvPr/>
        </p:nvCxnSpPr>
        <p:spPr>
          <a:xfrm>
            <a:off x="7336970" y="6212072"/>
            <a:ext cx="0" cy="563251"/>
          </a:xfrm>
          <a:prstGeom prst="line">
            <a:avLst/>
          </a:prstGeom>
          <a:ln cap="sq">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F6062D3F-781E-420C-984D-1BBBF871B6BA}"/>
              </a:ext>
            </a:extLst>
          </p:cNvPr>
          <p:cNvCxnSpPr/>
          <p:nvPr/>
        </p:nvCxnSpPr>
        <p:spPr>
          <a:xfrm>
            <a:off x="7336970" y="6493698"/>
            <a:ext cx="116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601B1986-3AD5-4FD8-9EAF-183B67B00EBA}"/>
              </a:ext>
            </a:extLst>
          </p:cNvPr>
          <p:cNvCxnSpPr/>
          <p:nvPr/>
        </p:nvCxnSpPr>
        <p:spPr>
          <a:xfrm>
            <a:off x="7453036" y="6493698"/>
            <a:ext cx="0" cy="1074145"/>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12EBC764-CFC5-454B-907E-B80C04FB8CF2}"/>
              </a:ext>
            </a:extLst>
          </p:cNvPr>
          <p:cNvSpPr txBox="1"/>
          <p:nvPr/>
        </p:nvSpPr>
        <p:spPr>
          <a:xfrm>
            <a:off x="4460789" y="7689823"/>
            <a:ext cx="2670005" cy="523220"/>
          </a:xfrm>
          <a:prstGeom prst="rect">
            <a:avLst/>
          </a:prstGeom>
          <a:noFill/>
        </p:spPr>
        <p:txBody>
          <a:bodyPr wrap="square" rtlCol="0">
            <a:spAutoFit/>
          </a:bodyPr>
          <a:lstStyle/>
          <a:p>
            <a:pPr algn="ctr"/>
            <a:r>
              <a:rPr lang="en-US" sz="1400" dirty="0" smtClean="0">
                <a:latin typeface="+mj-lt"/>
              </a:rPr>
              <a:t>Thickness</a:t>
            </a:r>
            <a:r>
              <a:rPr lang="en-US" sz="1400" dirty="0">
                <a:latin typeface="+mj-lt"/>
              </a:rPr>
              <a:t>: </a:t>
            </a:r>
            <a:endParaRPr lang="en-US" sz="1400" dirty="0" smtClean="0">
              <a:latin typeface="+mj-lt"/>
            </a:endParaRPr>
          </a:p>
          <a:p>
            <a:pPr algn="ctr"/>
            <a:r>
              <a:rPr lang="en-US" sz="1400" dirty="0" smtClean="0"/>
              <a:t>25.0 </a:t>
            </a:r>
            <a:r>
              <a:rPr lang="en-US" sz="1400" dirty="0" smtClean="0">
                <a:latin typeface="+mj-lt"/>
              </a:rPr>
              <a:t>mm </a:t>
            </a:r>
            <a:r>
              <a:rPr lang="en-US" sz="1400" dirty="0">
                <a:latin typeface="+mj-lt"/>
              </a:rPr>
              <a:t>/ </a:t>
            </a:r>
            <a:r>
              <a:rPr lang="en-US" sz="1400" dirty="0" smtClean="0"/>
              <a:t>0.98”</a:t>
            </a:r>
            <a:endParaRPr lang="en-US" sz="1400" dirty="0">
              <a:latin typeface="+mj-lt"/>
            </a:endParaRPr>
          </a:p>
        </p:txBody>
      </p:sp>
      <p:cxnSp>
        <p:nvCxnSpPr>
          <p:cNvPr id="39" name="Elbow Connector 29">
            <a:extLst>
              <a:ext uri="{FF2B5EF4-FFF2-40B4-BE49-F238E27FC236}">
                <a16:creationId xmlns="" xmlns:a16="http://schemas.microsoft.com/office/drawing/2014/main" id="{DD3A2F10-EF11-4D94-B77F-FA4265691F60}"/>
              </a:ext>
            </a:extLst>
          </p:cNvPr>
          <p:cNvCxnSpPr>
            <a:stCxn id="38" idx="0"/>
          </p:cNvCxnSpPr>
          <p:nvPr/>
        </p:nvCxnSpPr>
        <p:spPr>
          <a:xfrm rot="5400000" flipH="1" flipV="1">
            <a:off x="6563425" y="6800210"/>
            <a:ext cx="121980" cy="1657246"/>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1979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39" t="12004" r="3339" b="21065"/>
          <a:stretch/>
        </p:blipFill>
        <p:spPr>
          <a:xfrm>
            <a:off x="334239" y="2117390"/>
            <a:ext cx="7253416" cy="5202195"/>
          </a:xfrm>
          <a:prstGeom prst="rect">
            <a:avLst/>
          </a:prstGeom>
        </p:spPr>
      </p:pic>
      <p:cxnSp>
        <p:nvCxnSpPr>
          <p:cNvPr id="20" name="Straight Connector 19"/>
          <p:cNvCxnSpPr>
            <a:cxnSpLocks/>
          </p:cNvCxnSpPr>
          <p:nvPr/>
        </p:nvCxnSpPr>
        <p:spPr>
          <a:xfrm>
            <a:off x="3049637" y="6891325"/>
            <a:ext cx="0" cy="82180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97144" y="4290521"/>
            <a:ext cx="1075256" cy="769441"/>
          </a:xfrm>
          <a:prstGeom prst="rect">
            <a:avLst/>
          </a:prstGeom>
          <a:noFill/>
        </p:spPr>
        <p:txBody>
          <a:bodyPr wrap="square" rtlCol="0">
            <a:spAutoFit/>
          </a:bodyPr>
          <a:lstStyle/>
          <a:p>
            <a:pPr algn="ctr"/>
            <a:r>
              <a:rPr lang="en-US" sz="1100" dirty="0" smtClean="0">
                <a:latin typeface="+mj-lt"/>
              </a:rPr>
              <a:t>Power </a:t>
            </a:r>
            <a:r>
              <a:rPr lang="en-US" sz="1100" dirty="0">
                <a:latin typeface="+mj-lt"/>
              </a:rPr>
              <a:t>button </a:t>
            </a:r>
            <a:r>
              <a:rPr lang="en-US" sz="1100" dirty="0" smtClean="0">
                <a:latin typeface="+mj-lt"/>
              </a:rPr>
              <a:t>with optional Fingerprint Reader</a:t>
            </a:r>
          </a:p>
        </p:txBody>
      </p:sp>
      <p:sp>
        <p:nvSpPr>
          <p:cNvPr id="17" name="TextBox 16"/>
          <p:cNvSpPr txBox="1"/>
          <p:nvPr/>
        </p:nvSpPr>
        <p:spPr>
          <a:xfrm>
            <a:off x="2278976" y="7828313"/>
            <a:ext cx="1541322" cy="261610"/>
          </a:xfrm>
          <a:prstGeom prst="rect">
            <a:avLst/>
          </a:prstGeom>
          <a:noFill/>
        </p:spPr>
        <p:txBody>
          <a:bodyPr wrap="square" rtlCol="0">
            <a:spAutoFit/>
          </a:bodyPr>
          <a:lstStyle/>
          <a:p>
            <a:pPr algn="ctr"/>
            <a:r>
              <a:rPr lang="en-US" sz="1100" dirty="0">
                <a:latin typeface="+mj-lt"/>
              </a:rPr>
              <a:t>Precision touchpad</a:t>
            </a:r>
          </a:p>
        </p:txBody>
      </p:sp>
      <p:cxnSp>
        <p:nvCxnSpPr>
          <p:cNvPr id="11" name="Straight Connector 10"/>
          <p:cNvCxnSpPr>
            <a:cxnSpLocks/>
          </p:cNvCxnSpPr>
          <p:nvPr/>
        </p:nvCxnSpPr>
        <p:spPr>
          <a:xfrm>
            <a:off x="6216316" y="4107257"/>
            <a:ext cx="484730" cy="183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37"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18" name="Straight Connector 17">
            <a:extLst>
              <a:ext uri="{FF2B5EF4-FFF2-40B4-BE49-F238E27FC236}">
                <a16:creationId xmlns="" xmlns:a16="http://schemas.microsoft.com/office/drawing/2014/main" id="{15EEB898-B4BC-4EBD-87A3-6820340EBA23}"/>
              </a:ext>
            </a:extLst>
          </p:cNvPr>
          <p:cNvCxnSpPr>
            <a:cxnSpLocks/>
          </p:cNvCxnSpPr>
          <p:nvPr/>
        </p:nvCxnSpPr>
        <p:spPr>
          <a:xfrm flipH="1">
            <a:off x="1002534" y="4418406"/>
            <a:ext cx="657744" cy="8463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0BA1C58F-9572-4CFB-8094-9F52EAF38D84}"/>
              </a:ext>
            </a:extLst>
          </p:cNvPr>
          <p:cNvSpPr txBox="1"/>
          <p:nvPr/>
        </p:nvSpPr>
        <p:spPr>
          <a:xfrm>
            <a:off x="-80232" y="4503045"/>
            <a:ext cx="1453221" cy="430887"/>
          </a:xfrm>
          <a:prstGeom prst="rect">
            <a:avLst/>
          </a:prstGeom>
          <a:noFill/>
        </p:spPr>
        <p:txBody>
          <a:bodyPr wrap="square" rtlCol="0">
            <a:spAutoFit/>
          </a:bodyPr>
          <a:lstStyle/>
          <a:p>
            <a:pPr algn="ctr"/>
            <a:r>
              <a:rPr lang="en-US" sz="1100" dirty="0" smtClean="0">
                <a:latin typeface="+mj-lt"/>
              </a:rPr>
              <a:t>Optional Backlit keyboard</a:t>
            </a:r>
          </a:p>
        </p:txBody>
      </p:sp>
      <p:sp>
        <p:nvSpPr>
          <p:cNvPr id="12" name="Title 10"/>
          <p:cNvSpPr txBox="1">
            <a:spLocks/>
          </p:cNvSpPr>
          <p:nvPr/>
        </p:nvSpPr>
        <p:spPr bwMode="auto">
          <a:xfrm>
            <a:off x="457200" y="359879"/>
            <a:ext cx="699583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17 3000 (3780, 3781, 3782)</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Top View</a:t>
            </a:r>
            <a:endParaRPr lang="en-US" b="1" kern="0" dirty="0">
              <a:solidFill>
                <a:schemeClr val="bg1">
                  <a:lumMod val="60000"/>
                  <a:lumOff val="40000"/>
                </a:schemeClr>
              </a:solidFill>
            </a:endParaRPr>
          </a:p>
        </p:txBody>
      </p:sp>
      <p:sp>
        <p:nvSpPr>
          <p:cNvPr id="13" name="TextBox 12"/>
          <p:cNvSpPr txBox="1"/>
          <p:nvPr/>
        </p:nvSpPr>
        <p:spPr>
          <a:xfrm>
            <a:off x="6688906" y="5147261"/>
            <a:ext cx="1075256" cy="430887"/>
          </a:xfrm>
          <a:prstGeom prst="rect">
            <a:avLst/>
          </a:prstGeom>
          <a:noFill/>
        </p:spPr>
        <p:txBody>
          <a:bodyPr wrap="square" rtlCol="0">
            <a:spAutoFit/>
          </a:bodyPr>
          <a:lstStyle/>
          <a:p>
            <a:pPr algn="ctr"/>
            <a:r>
              <a:rPr lang="en-US" sz="1100" dirty="0" smtClean="0">
                <a:latin typeface="+mj-lt"/>
              </a:rPr>
              <a:t>Numeric keypad</a:t>
            </a:r>
          </a:p>
        </p:txBody>
      </p:sp>
      <p:cxnSp>
        <p:nvCxnSpPr>
          <p:cNvPr id="14" name="Straight Connector 13"/>
          <p:cNvCxnSpPr>
            <a:cxnSpLocks/>
          </p:cNvCxnSpPr>
          <p:nvPr/>
        </p:nvCxnSpPr>
        <p:spPr>
          <a:xfrm>
            <a:off x="6208078" y="4963997"/>
            <a:ext cx="484730" cy="1833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6323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447" t="7393" r="10811" b="15501"/>
          <a:stretch/>
        </p:blipFill>
        <p:spPr>
          <a:xfrm>
            <a:off x="3893113" y="2175617"/>
            <a:ext cx="3750924" cy="372024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923" t="7710" r="11446" b="16137"/>
          <a:stretch/>
        </p:blipFill>
        <p:spPr>
          <a:xfrm>
            <a:off x="210947" y="2187698"/>
            <a:ext cx="3682166" cy="3659248"/>
          </a:xfrm>
          <a:prstGeom prst="rect">
            <a:avLst/>
          </a:prstGeom>
        </p:spPr>
      </p:pic>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943950" y="6925798"/>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4860964" y="3843148"/>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5394042" y="5811732"/>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4481639" y="4892437"/>
            <a:ext cx="1131812" cy="261610"/>
          </a:xfrm>
          <a:prstGeom prst="rect">
            <a:avLst/>
          </a:prstGeom>
          <a:noFill/>
        </p:spPr>
        <p:txBody>
          <a:bodyPr wrap="square" rtlCol="0">
            <a:spAutoFit/>
          </a:bodyPr>
          <a:lstStyle/>
          <a:p>
            <a:pPr algn="ctr"/>
            <a:r>
              <a:rPr lang="en-US" sz="1100" dirty="0" smtClean="0">
                <a:latin typeface="+mj-lt"/>
              </a:rPr>
              <a:t>HDMI 1.4b</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5808474" y="4085744"/>
            <a:ext cx="1" cy="12659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F185C982-68D6-45E0-AF35-CA04832C65C7}"/>
              </a:ext>
            </a:extLst>
          </p:cNvPr>
          <p:cNvSpPr txBox="1"/>
          <p:nvPr/>
        </p:nvSpPr>
        <p:spPr>
          <a:xfrm>
            <a:off x="4772561" y="6221685"/>
            <a:ext cx="1183333" cy="261610"/>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RJ45</a:t>
            </a:r>
            <a:endParaRPr lang="en-US" sz="1100" dirty="0">
              <a:latin typeface="+mj-lt"/>
            </a:endParaRPr>
          </a:p>
        </p:txBody>
      </p:sp>
      <p:cxnSp>
        <p:nvCxnSpPr>
          <p:cNvPr id="35" name="Straight Connector 34">
            <a:extLst>
              <a:ext uri="{FF2B5EF4-FFF2-40B4-BE49-F238E27FC236}">
                <a16:creationId xmlns="" xmlns:a16="http://schemas.microsoft.com/office/drawing/2014/main" id="{A83FACD9-FFCB-43EF-97F1-BB60424A5CF8}"/>
              </a:ext>
            </a:extLst>
          </p:cNvPr>
          <p:cNvCxnSpPr>
            <a:cxnSpLocks/>
          </p:cNvCxnSpPr>
          <p:nvPr/>
        </p:nvCxnSpPr>
        <p:spPr>
          <a:xfrm>
            <a:off x="5100476" y="5130374"/>
            <a:ext cx="0" cy="42261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C0377768-77D3-470E-8F92-630AD81A46C2}"/>
              </a:ext>
            </a:extLst>
          </p:cNvPr>
          <p:cNvSpPr txBox="1"/>
          <p:nvPr/>
        </p:nvSpPr>
        <p:spPr>
          <a:xfrm>
            <a:off x="918600" y="6727686"/>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39" name="Straight Connector 38">
            <a:extLst>
              <a:ext uri="{FF2B5EF4-FFF2-40B4-BE49-F238E27FC236}">
                <a16:creationId xmlns="" xmlns:a16="http://schemas.microsoft.com/office/drawing/2014/main" id="{BF0D9B4E-16C7-4FC3-98E5-C3E624F861BE}"/>
              </a:ext>
            </a:extLst>
          </p:cNvPr>
          <p:cNvCxnSpPr>
            <a:cxnSpLocks/>
          </p:cNvCxnSpPr>
          <p:nvPr/>
        </p:nvCxnSpPr>
        <p:spPr>
          <a:xfrm>
            <a:off x="2592935" y="5154047"/>
            <a:ext cx="0" cy="3897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F408B0FA-FF69-4F17-97F0-9340DDBD42F0}"/>
              </a:ext>
            </a:extLst>
          </p:cNvPr>
          <p:cNvSpPr txBox="1"/>
          <p:nvPr/>
        </p:nvSpPr>
        <p:spPr>
          <a:xfrm>
            <a:off x="2105183" y="4829987"/>
            <a:ext cx="976016" cy="261610"/>
          </a:xfrm>
          <a:prstGeom prst="rect">
            <a:avLst/>
          </a:prstGeom>
          <a:noFill/>
        </p:spPr>
        <p:txBody>
          <a:bodyPr wrap="square" rtlCol="0">
            <a:spAutoFit/>
          </a:bodyPr>
          <a:lstStyle/>
          <a:p>
            <a:pPr algn="ctr"/>
            <a:r>
              <a:rPr lang="en-US" sz="1100" dirty="0" smtClean="0">
                <a:latin typeface="+mj-lt"/>
              </a:rPr>
              <a:t>Optical drive</a:t>
            </a:r>
            <a:endParaRPr lang="en-US" sz="1100" dirty="0">
              <a:latin typeface="+mj-lt"/>
            </a:endParaRPr>
          </a:p>
        </p:txBody>
      </p:sp>
      <p:cxnSp>
        <p:nvCxnSpPr>
          <p:cNvPr id="43" name="Straight Connector 42">
            <a:extLst>
              <a:ext uri="{FF2B5EF4-FFF2-40B4-BE49-F238E27FC236}">
                <a16:creationId xmlns="" xmlns:a16="http://schemas.microsoft.com/office/drawing/2014/main" id="{0FA58EAF-2BC4-47C0-849D-CA24E06CC1E9}"/>
              </a:ext>
            </a:extLst>
          </p:cNvPr>
          <p:cNvCxnSpPr>
            <a:cxnSpLocks/>
          </p:cNvCxnSpPr>
          <p:nvPr/>
        </p:nvCxnSpPr>
        <p:spPr>
          <a:xfrm>
            <a:off x="1522554" y="5734705"/>
            <a:ext cx="0" cy="939225"/>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2ED3A6E-85C6-4889-98D3-E0EAC5891600}"/>
              </a:ext>
            </a:extLst>
          </p:cNvPr>
          <p:cNvSpPr txBox="1"/>
          <p:nvPr/>
        </p:nvSpPr>
        <p:spPr>
          <a:xfrm>
            <a:off x="3069992" y="6185214"/>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511202" y="5811732"/>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4519541" y="5734705"/>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633701" y="4354058"/>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40" name="Straight Connector 39">
            <a:extLst>
              <a:ext uri="{FF2B5EF4-FFF2-40B4-BE49-F238E27FC236}">
                <a16:creationId xmlns="" xmlns:a16="http://schemas.microsoft.com/office/drawing/2014/main" id="{0FA58EAF-2BC4-47C0-849D-CA24E06CC1E9}"/>
              </a:ext>
            </a:extLst>
          </p:cNvPr>
          <p:cNvCxnSpPr>
            <a:cxnSpLocks/>
          </p:cNvCxnSpPr>
          <p:nvPr/>
        </p:nvCxnSpPr>
        <p:spPr>
          <a:xfrm>
            <a:off x="1199607" y="4684435"/>
            <a:ext cx="0" cy="939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6182602" y="5796772"/>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81043" y="5369828"/>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25860" y="5369310"/>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65890" y="5364953"/>
            <a:ext cx="260457"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3458B3E2-FBC0-45D5-ABE5-8506589E5CC1}"/>
              </a:ext>
            </a:extLst>
          </p:cNvPr>
          <p:cNvSpPr txBox="1"/>
          <p:nvPr/>
        </p:nvSpPr>
        <p:spPr>
          <a:xfrm>
            <a:off x="5471171" y="7051302"/>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sp>
        <p:nvSpPr>
          <p:cNvPr id="30" name="Title 10"/>
          <p:cNvSpPr txBox="1">
            <a:spLocks/>
          </p:cNvSpPr>
          <p:nvPr/>
        </p:nvSpPr>
        <p:spPr bwMode="auto">
          <a:xfrm>
            <a:off x="457200" y="359879"/>
            <a:ext cx="699583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17 3000 (3780, 3781)</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Side View</a:t>
            </a:r>
            <a:endParaRPr lang="en-US" b="1" kern="0" dirty="0">
              <a:solidFill>
                <a:schemeClr val="bg1">
                  <a:lumMod val="60000"/>
                  <a:lumOff val="40000"/>
                </a:schemeClr>
              </a:solidFill>
            </a:endParaRPr>
          </a:p>
        </p:txBody>
      </p:sp>
    </p:spTree>
    <p:extLst>
      <p:ext uri="{BB962C8B-B14F-4D97-AF65-F5344CB8AC3E}">
        <p14:creationId xmlns:p14="http://schemas.microsoft.com/office/powerpoint/2010/main" val="2566477830"/>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923" t="7234" r="11446" b="15183"/>
          <a:stretch/>
        </p:blipFill>
        <p:spPr>
          <a:xfrm>
            <a:off x="3894123" y="2159213"/>
            <a:ext cx="3705282" cy="375140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0970" t="7391" r="10970" b="15024"/>
          <a:stretch/>
        </p:blipFill>
        <p:spPr>
          <a:xfrm>
            <a:off x="178530" y="2174522"/>
            <a:ext cx="3718883" cy="3696161"/>
          </a:xfrm>
          <a:prstGeom prst="rect">
            <a:avLst/>
          </a:prstGeom>
        </p:spPr>
      </p:pic>
      <p:cxnSp>
        <p:nvCxnSpPr>
          <p:cNvPr id="14" name="Straight Connector 13"/>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sp>
        <p:nvSpPr>
          <p:cNvPr id="22" name="TextBox 21">
            <a:extLst>
              <a:ext uri="{FF2B5EF4-FFF2-40B4-BE49-F238E27FC236}">
                <a16:creationId xmlns="" xmlns:a16="http://schemas.microsoft.com/office/drawing/2014/main" id="{3458B3E2-FBC0-45D5-ABE5-8506589E5CC1}"/>
              </a:ext>
            </a:extLst>
          </p:cNvPr>
          <p:cNvSpPr txBox="1"/>
          <p:nvPr/>
        </p:nvSpPr>
        <p:spPr>
          <a:xfrm>
            <a:off x="3925524" y="4052829"/>
            <a:ext cx="1131812" cy="261610"/>
          </a:xfrm>
          <a:prstGeom prst="rect">
            <a:avLst/>
          </a:prstGeom>
          <a:noFill/>
        </p:spPr>
        <p:txBody>
          <a:bodyPr wrap="square" rtlCol="0">
            <a:spAutoFit/>
          </a:bodyPr>
          <a:lstStyle/>
          <a:p>
            <a:pPr algn="ctr"/>
            <a:r>
              <a:rPr lang="en-US" sz="1100" dirty="0" smtClean="0">
                <a:latin typeface="+mj-lt"/>
              </a:rPr>
              <a:t>Power</a:t>
            </a:r>
            <a:endParaRPr lang="en-US" sz="1100" dirty="0">
              <a:latin typeface="+mj-lt"/>
            </a:endParaRPr>
          </a:p>
        </p:txBody>
      </p:sp>
      <p:sp>
        <p:nvSpPr>
          <p:cNvPr id="26" name="TextBox 25">
            <a:extLst>
              <a:ext uri="{FF2B5EF4-FFF2-40B4-BE49-F238E27FC236}">
                <a16:creationId xmlns="" xmlns:a16="http://schemas.microsoft.com/office/drawing/2014/main" id="{66F96C90-446B-4471-BD4F-3FA9B13E5D83}"/>
              </a:ext>
            </a:extLst>
          </p:cNvPr>
          <p:cNvSpPr txBox="1"/>
          <p:nvPr/>
        </p:nvSpPr>
        <p:spPr>
          <a:xfrm>
            <a:off x="4848608" y="3843148"/>
            <a:ext cx="1782145" cy="261610"/>
          </a:xfrm>
          <a:prstGeom prst="rect">
            <a:avLst/>
          </a:prstGeom>
          <a:noFill/>
        </p:spPr>
        <p:txBody>
          <a:bodyPr wrap="square" rtlCol="0">
            <a:spAutoFit/>
          </a:bodyPr>
          <a:lstStyle/>
          <a:p>
            <a:pPr algn="ctr"/>
            <a:r>
              <a:rPr lang="en-US" sz="1100" dirty="0">
                <a:latin typeface="+mj-lt"/>
              </a:rPr>
              <a:t>USB 3.1 Gen </a:t>
            </a:r>
            <a:r>
              <a:rPr lang="en-US" sz="1100" dirty="0" smtClean="0">
                <a:latin typeface="+mj-lt"/>
              </a:rPr>
              <a:t>1</a:t>
            </a:r>
            <a:endParaRPr lang="en-US" sz="1100" dirty="0">
              <a:latin typeface="+mj-lt"/>
            </a:endParaRPr>
          </a:p>
        </p:txBody>
      </p:sp>
      <p:cxnSp>
        <p:nvCxnSpPr>
          <p:cNvPr id="27" name="Straight Connector 26">
            <a:extLst>
              <a:ext uri="{FF2B5EF4-FFF2-40B4-BE49-F238E27FC236}">
                <a16:creationId xmlns="" xmlns:a16="http://schemas.microsoft.com/office/drawing/2014/main" id="{BFD0A3CC-EA1B-497F-B91E-90FA193646E5}"/>
              </a:ext>
            </a:extLst>
          </p:cNvPr>
          <p:cNvCxnSpPr>
            <a:cxnSpLocks/>
          </p:cNvCxnSpPr>
          <p:nvPr/>
        </p:nvCxnSpPr>
        <p:spPr>
          <a:xfrm>
            <a:off x="5085447" y="5811732"/>
            <a:ext cx="0" cy="4017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39F4860-4B8C-49AB-9E1C-0064AB34A977}"/>
              </a:ext>
            </a:extLst>
          </p:cNvPr>
          <p:cNvSpPr txBox="1"/>
          <p:nvPr/>
        </p:nvSpPr>
        <p:spPr>
          <a:xfrm>
            <a:off x="4519541" y="6213457"/>
            <a:ext cx="1131812" cy="261610"/>
          </a:xfrm>
          <a:prstGeom prst="rect">
            <a:avLst/>
          </a:prstGeom>
          <a:noFill/>
        </p:spPr>
        <p:txBody>
          <a:bodyPr wrap="square" rtlCol="0">
            <a:spAutoFit/>
          </a:bodyPr>
          <a:lstStyle/>
          <a:p>
            <a:pPr algn="ctr"/>
            <a:r>
              <a:rPr lang="en-US" sz="1100" dirty="0" smtClean="0">
                <a:latin typeface="+mj-lt"/>
              </a:rPr>
              <a:t>HDMI 1.4b</a:t>
            </a:r>
            <a:endParaRPr lang="en-US" sz="1100" dirty="0">
              <a:latin typeface="+mj-lt"/>
            </a:endParaRPr>
          </a:p>
        </p:txBody>
      </p:sp>
      <p:cxnSp>
        <p:nvCxnSpPr>
          <p:cNvPr id="33" name="Straight Connector 32">
            <a:extLst>
              <a:ext uri="{FF2B5EF4-FFF2-40B4-BE49-F238E27FC236}">
                <a16:creationId xmlns="" xmlns:a16="http://schemas.microsoft.com/office/drawing/2014/main" id="{7BE3B871-0654-4603-B58F-D4CDCC20D74F}"/>
              </a:ext>
            </a:extLst>
          </p:cNvPr>
          <p:cNvCxnSpPr/>
          <p:nvPr/>
        </p:nvCxnSpPr>
        <p:spPr>
          <a:xfrm>
            <a:off x="5796118" y="4073387"/>
            <a:ext cx="1" cy="12659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C0377768-77D3-470E-8F92-630AD81A46C2}"/>
              </a:ext>
            </a:extLst>
          </p:cNvPr>
          <p:cNvSpPr txBox="1"/>
          <p:nvPr/>
        </p:nvSpPr>
        <p:spPr>
          <a:xfrm>
            <a:off x="923870" y="6733739"/>
            <a:ext cx="1131812" cy="261610"/>
          </a:xfrm>
          <a:prstGeom prst="rect">
            <a:avLst/>
          </a:prstGeom>
          <a:noFill/>
        </p:spPr>
        <p:txBody>
          <a:bodyPr wrap="square" rtlCol="0">
            <a:spAutoFit/>
          </a:bodyPr>
          <a:lstStyle/>
          <a:p>
            <a:pPr algn="ctr"/>
            <a:r>
              <a:rPr lang="en-US" sz="1100" dirty="0" smtClean="0">
                <a:latin typeface="+mj-lt"/>
              </a:rPr>
              <a:t>USB 2.0</a:t>
            </a:r>
            <a:endParaRPr lang="en-US" sz="1100" dirty="0">
              <a:latin typeface="+mj-lt"/>
            </a:endParaRPr>
          </a:p>
        </p:txBody>
      </p:sp>
      <p:cxnSp>
        <p:nvCxnSpPr>
          <p:cNvPr id="39" name="Straight Connector 38">
            <a:extLst>
              <a:ext uri="{FF2B5EF4-FFF2-40B4-BE49-F238E27FC236}">
                <a16:creationId xmlns="" xmlns:a16="http://schemas.microsoft.com/office/drawing/2014/main" id="{BF0D9B4E-16C7-4FC3-98E5-C3E624F861BE}"/>
              </a:ext>
            </a:extLst>
          </p:cNvPr>
          <p:cNvCxnSpPr>
            <a:cxnSpLocks/>
          </p:cNvCxnSpPr>
          <p:nvPr/>
        </p:nvCxnSpPr>
        <p:spPr>
          <a:xfrm>
            <a:off x="2667076" y="5144501"/>
            <a:ext cx="0" cy="3897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F408B0FA-FF69-4F17-97F0-9340DDBD42F0}"/>
              </a:ext>
            </a:extLst>
          </p:cNvPr>
          <p:cNvSpPr txBox="1"/>
          <p:nvPr/>
        </p:nvSpPr>
        <p:spPr>
          <a:xfrm>
            <a:off x="2124849" y="4883227"/>
            <a:ext cx="976016" cy="261610"/>
          </a:xfrm>
          <a:prstGeom prst="rect">
            <a:avLst/>
          </a:prstGeom>
          <a:noFill/>
        </p:spPr>
        <p:txBody>
          <a:bodyPr wrap="square" rtlCol="0">
            <a:spAutoFit/>
          </a:bodyPr>
          <a:lstStyle/>
          <a:p>
            <a:pPr algn="ctr"/>
            <a:r>
              <a:rPr lang="en-US" sz="1100" dirty="0" smtClean="0">
                <a:latin typeface="+mj-lt"/>
              </a:rPr>
              <a:t>Optical drive</a:t>
            </a:r>
            <a:endParaRPr lang="en-US" sz="1100" dirty="0">
              <a:latin typeface="+mj-lt"/>
            </a:endParaRPr>
          </a:p>
        </p:txBody>
      </p:sp>
      <p:cxnSp>
        <p:nvCxnSpPr>
          <p:cNvPr id="43" name="Straight Connector 42">
            <a:extLst>
              <a:ext uri="{FF2B5EF4-FFF2-40B4-BE49-F238E27FC236}">
                <a16:creationId xmlns="" xmlns:a16="http://schemas.microsoft.com/office/drawing/2014/main" id="{0FA58EAF-2BC4-47C0-849D-CA24E06CC1E9}"/>
              </a:ext>
            </a:extLst>
          </p:cNvPr>
          <p:cNvCxnSpPr>
            <a:cxnSpLocks/>
          </p:cNvCxnSpPr>
          <p:nvPr/>
        </p:nvCxnSpPr>
        <p:spPr>
          <a:xfrm>
            <a:off x="1510198" y="5787433"/>
            <a:ext cx="0" cy="939225"/>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E2ED3A6E-85C6-4889-98D3-E0EAC5891600}"/>
              </a:ext>
            </a:extLst>
          </p:cNvPr>
          <p:cNvSpPr txBox="1"/>
          <p:nvPr/>
        </p:nvSpPr>
        <p:spPr>
          <a:xfrm>
            <a:off x="3029545" y="6171557"/>
            <a:ext cx="951456" cy="600164"/>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Wedge-shaped lock slot</a:t>
            </a:r>
            <a:endParaRPr lang="en-US" sz="1100" dirty="0">
              <a:latin typeface="+mj-lt"/>
            </a:endParaRPr>
          </a:p>
        </p:txBody>
      </p:sp>
      <p:cxnSp>
        <p:nvCxnSpPr>
          <p:cNvPr id="47" name="Straight Connector 46">
            <a:extLst>
              <a:ext uri="{FF2B5EF4-FFF2-40B4-BE49-F238E27FC236}">
                <a16:creationId xmlns="" xmlns:a16="http://schemas.microsoft.com/office/drawing/2014/main" id="{0B2718A1-9793-404E-B19E-8B3D96B417F8}"/>
              </a:ext>
            </a:extLst>
          </p:cNvPr>
          <p:cNvCxnSpPr>
            <a:cxnSpLocks/>
          </p:cNvCxnSpPr>
          <p:nvPr/>
        </p:nvCxnSpPr>
        <p:spPr>
          <a:xfrm>
            <a:off x="3474131" y="5811732"/>
            <a:ext cx="0" cy="35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AC43CD4-CD36-409B-8318-CA635B72FFDB}"/>
              </a:ext>
            </a:extLst>
          </p:cNvPr>
          <p:cNvCxnSpPr/>
          <p:nvPr/>
        </p:nvCxnSpPr>
        <p:spPr>
          <a:xfrm>
            <a:off x="4507184" y="4335053"/>
            <a:ext cx="0" cy="1226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C0377768-77D3-470E-8F92-630AD81A46C2}"/>
              </a:ext>
            </a:extLst>
          </p:cNvPr>
          <p:cNvSpPr txBox="1"/>
          <p:nvPr/>
        </p:nvSpPr>
        <p:spPr>
          <a:xfrm>
            <a:off x="579253" y="4351819"/>
            <a:ext cx="1131812" cy="261610"/>
          </a:xfrm>
          <a:prstGeom prst="rect">
            <a:avLst/>
          </a:prstGeom>
          <a:noFill/>
        </p:spPr>
        <p:txBody>
          <a:bodyPr wrap="square" rtlCol="0">
            <a:spAutoFit/>
          </a:bodyPr>
          <a:lstStyle/>
          <a:p>
            <a:pPr algn="ctr"/>
            <a:r>
              <a:rPr lang="en-US" sz="1100" dirty="0" smtClean="0">
                <a:latin typeface="+mj-lt"/>
              </a:rPr>
              <a:t>SD card slot</a:t>
            </a:r>
            <a:endParaRPr lang="en-US" sz="1100" dirty="0">
              <a:latin typeface="+mj-lt"/>
            </a:endParaRPr>
          </a:p>
        </p:txBody>
      </p:sp>
      <p:cxnSp>
        <p:nvCxnSpPr>
          <p:cNvPr id="40" name="Straight Connector 39">
            <a:extLst>
              <a:ext uri="{FF2B5EF4-FFF2-40B4-BE49-F238E27FC236}">
                <a16:creationId xmlns="" xmlns:a16="http://schemas.microsoft.com/office/drawing/2014/main" id="{0FA58EAF-2BC4-47C0-849D-CA24E06CC1E9}"/>
              </a:ext>
            </a:extLst>
          </p:cNvPr>
          <p:cNvCxnSpPr>
            <a:cxnSpLocks/>
          </p:cNvCxnSpPr>
          <p:nvPr/>
        </p:nvCxnSpPr>
        <p:spPr>
          <a:xfrm>
            <a:off x="1174885" y="4622650"/>
            <a:ext cx="0" cy="939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1AC43CD4-CD36-409B-8318-CA635B72FFDB}"/>
              </a:ext>
            </a:extLst>
          </p:cNvPr>
          <p:cNvCxnSpPr/>
          <p:nvPr/>
        </p:nvCxnSpPr>
        <p:spPr>
          <a:xfrm>
            <a:off x="6153989" y="5796772"/>
            <a:ext cx="0" cy="122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68687" y="5357471"/>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13504" y="5356953"/>
            <a:ext cx="0" cy="19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53534" y="5352596"/>
            <a:ext cx="260457"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10"/>
          <p:cNvSpPr txBox="1">
            <a:spLocks/>
          </p:cNvSpPr>
          <p:nvPr/>
        </p:nvSpPr>
        <p:spPr bwMode="auto">
          <a:xfrm>
            <a:off x="457200" y="359879"/>
            <a:ext cx="699583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17 3000 (3782)</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Side View</a:t>
            </a:r>
            <a:endParaRPr lang="en-US" b="1" kern="0" dirty="0">
              <a:solidFill>
                <a:schemeClr val="bg1">
                  <a:lumMod val="60000"/>
                  <a:lumOff val="40000"/>
                </a:schemeClr>
              </a:solidFill>
            </a:endParaRPr>
          </a:p>
        </p:txBody>
      </p:sp>
      <p:sp>
        <p:nvSpPr>
          <p:cNvPr id="36" name="TextBox 35">
            <a:extLst>
              <a:ext uri="{FF2B5EF4-FFF2-40B4-BE49-F238E27FC236}">
                <a16:creationId xmlns="" xmlns:a16="http://schemas.microsoft.com/office/drawing/2014/main" id="{3458B3E2-FBC0-45D5-ABE5-8506589E5CC1}"/>
              </a:ext>
            </a:extLst>
          </p:cNvPr>
          <p:cNvSpPr txBox="1"/>
          <p:nvPr/>
        </p:nvSpPr>
        <p:spPr>
          <a:xfrm>
            <a:off x="5471171" y="7051302"/>
            <a:ext cx="1422862" cy="600164"/>
          </a:xfrm>
          <a:prstGeom prst="rect">
            <a:avLst/>
          </a:prstGeom>
          <a:noFill/>
        </p:spPr>
        <p:txBody>
          <a:bodyPr wrap="square" rtlCol="0">
            <a:spAutoFit/>
          </a:bodyPr>
          <a:lstStyle/>
          <a:p>
            <a:pPr algn="ctr"/>
            <a:r>
              <a:rPr lang="en-US" sz="1100" dirty="0"/>
              <a:t>Headphone &amp; </a:t>
            </a:r>
            <a:r>
              <a:rPr lang="en-US" sz="1100" dirty="0" smtClean="0"/>
              <a:t>microphone </a:t>
            </a:r>
            <a:r>
              <a:rPr lang="en-US" sz="1100" dirty="0"/>
              <a:t>a</a:t>
            </a:r>
            <a:r>
              <a:rPr lang="en-US" sz="1100" dirty="0" smtClean="0"/>
              <a:t>udio </a:t>
            </a:r>
            <a:r>
              <a:rPr lang="en-US" sz="1100" dirty="0"/>
              <a:t>j</a:t>
            </a:r>
            <a:r>
              <a:rPr lang="en-US" sz="1100" dirty="0" smtClean="0"/>
              <a:t>ack</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51741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472" t="12003" r="6836" b="27742"/>
          <a:stretch/>
        </p:blipFill>
        <p:spPr>
          <a:xfrm>
            <a:off x="107558" y="1652480"/>
            <a:ext cx="2452210" cy="172428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631" t="13116" r="7473" b="28856"/>
          <a:stretch/>
        </p:blipFill>
        <p:spPr>
          <a:xfrm>
            <a:off x="107558" y="4078708"/>
            <a:ext cx="2476700" cy="1692876"/>
          </a:xfrm>
          <a:prstGeom prst="rect">
            <a:avLst/>
          </a:prstGeom>
        </p:spPr>
      </p:pic>
      <p:sp>
        <p:nvSpPr>
          <p:cNvPr id="11" name="Content Placeholder 4"/>
          <p:cNvSpPr txBox="1">
            <a:spLocks/>
          </p:cNvSpPr>
          <p:nvPr/>
        </p:nvSpPr>
        <p:spPr bwMode="auto">
          <a:xfrm>
            <a:off x="774713" y="9507108"/>
            <a:ext cx="2678588" cy="21358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0"/>
              </a:spcBef>
              <a:spcAft>
                <a:spcPts val="100"/>
              </a:spcAft>
              <a:defRPr/>
            </a:pPr>
            <a:r>
              <a:rPr lang="en-US" sz="800" dirty="0">
                <a:solidFill>
                  <a:schemeClr val="bg2">
                    <a:lumMod val="50000"/>
                  </a:schemeClr>
                </a:solidFill>
                <a:latin typeface="+mn-lt"/>
              </a:rPr>
              <a:t>Some features and color subject to regional availability.</a:t>
            </a:r>
          </a:p>
          <a:p>
            <a:pPr marL="0" lvl="1">
              <a:spcBef>
                <a:spcPts val="600"/>
              </a:spcBef>
              <a:defRPr/>
            </a:pPr>
            <a:endParaRPr lang="en-US" sz="800" dirty="0">
              <a:solidFill>
                <a:schemeClr val="bg2">
                  <a:lumMod val="50000"/>
                </a:schemeClr>
              </a:solidFill>
              <a:latin typeface="+mn-lt"/>
            </a:endParaRPr>
          </a:p>
        </p:txBody>
      </p:sp>
      <p:cxnSp>
        <p:nvCxnSpPr>
          <p:cNvPr id="13" name="Straight Connector 12"/>
          <p:cNvCxnSpPr>
            <a:cxnSpLocks/>
          </p:cNvCxnSpPr>
          <p:nvPr/>
        </p:nvCxnSpPr>
        <p:spPr>
          <a:xfrm>
            <a:off x="457200" y="1429852"/>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 xmlns:a16="http://schemas.microsoft.com/office/drawing/2014/main" id="{D1CA4884-03F5-4D8F-B12D-7798AE17B663}"/>
              </a:ext>
            </a:extLst>
          </p:cNvPr>
          <p:cNvSpPr txBox="1"/>
          <p:nvPr/>
        </p:nvSpPr>
        <p:spPr>
          <a:xfrm>
            <a:off x="215542" y="9043687"/>
            <a:ext cx="5238196" cy="677007"/>
          </a:xfrm>
          <a:prstGeom prst="rect">
            <a:avLst/>
          </a:prstGeom>
          <a:noFill/>
        </p:spPr>
        <p:txBody>
          <a:bodyPr wrap="square" rtlCol="0">
            <a:noAutofit/>
          </a:bodyPr>
          <a:lstStyle/>
          <a:p>
            <a:pPr>
              <a:lnSpc>
                <a:spcPct val="90000"/>
              </a:lnSpc>
              <a:spcBef>
                <a:spcPts val="0"/>
              </a:spcBef>
              <a:spcAft>
                <a:spcPts val="600"/>
              </a:spcAft>
              <a:buClr>
                <a:schemeClr val="bg1"/>
              </a:buClr>
            </a:pPr>
            <a:r>
              <a:rPr lang="en-US" sz="2000" dirty="0">
                <a:latin typeface="+mn-lt"/>
              </a:rPr>
              <a:t>Color options and availability vary by region.  </a:t>
            </a:r>
            <a:endParaRPr lang="en-US" sz="2000" dirty="0"/>
          </a:p>
        </p:txBody>
      </p:sp>
      <p:sp>
        <p:nvSpPr>
          <p:cNvPr id="22" name="TextBox 21">
            <a:extLst>
              <a:ext uri="{FF2B5EF4-FFF2-40B4-BE49-F238E27FC236}">
                <a16:creationId xmlns="" xmlns:a16="http://schemas.microsoft.com/office/drawing/2014/main" id="{6CE31186-BCC9-4D36-9651-626B2043041E}"/>
              </a:ext>
            </a:extLst>
          </p:cNvPr>
          <p:cNvSpPr txBox="1"/>
          <p:nvPr/>
        </p:nvSpPr>
        <p:spPr>
          <a:xfrm>
            <a:off x="2800853" y="3463439"/>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a:latin typeface="+mn-lt"/>
              </a:rPr>
              <a:t>Platinum Silver</a:t>
            </a:r>
          </a:p>
        </p:txBody>
      </p:sp>
      <p:sp>
        <p:nvSpPr>
          <p:cNvPr id="23" name="TextBox 22">
            <a:extLst>
              <a:ext uri="{FF2B5EF4-FFF2-40B4-BE49-F238E27FC236}">
                <a16:creationId xmlns="" xmlns:a16="http://schemas.microsoft.com/office/drawing/2014/main" id="{6640C21C-CAD2-4132-9651-EE1DA8BCE527}"/>
              </a:ext>
            </a:extLst>
          </p:cNvPr>
          <p:cNvSpPr txBox="1"/>
          <p:nvPr/>
        </p:nvSpPr>
        <p:spPr>
          <a:xfrm>
            <a:off x="5540769" y="3463438"/>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Sparkling White</a:t>
            </a:r>
            <a:endParaRPr lang="en-US" sz="2000" dirty="0">
              <a:latin typeface="+mn-lt"/>
            </a:endParaRPr>
          </a:p>
        </p:txBody>
      </p:sp>
      <p:sp>
        <p:nvSpPr>
          <p:cNvPr id="10" name="TextBox 9">
            <a:extLst>
              <a:ext uri="{FF2B5EF4-FFF2-40B4-BE49-F238E27FC236}">
                <a16:creationId xmlns="" xmlns:a16="http://schemas.microsoft.com/office/drawing/2014/main" id="{6640C21C-CAD2-4132-9651-EE1DA8BCE527}"/>
              </a:ext>
            </a:extLst>
          </p:cNvPr>
          <p:cNvSpPr txBox="1"/>
          <p:nvPr/>
        </p:nvSpPr>
        <p:spPr>
          <a:xfrm>
            <a:off x="215542" y="3463439"/>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t>Black</a:t>
            </a:r>
            <a:endParaRPr lang="en-US" sz="2000" dirty="0">
              <a:latin typeface="+mn-lt"/>
            </a:endParaRPr>
          </a:p>
        </p:txBody>
      </p:sp>
      <p:sp>
        <p:nvSpPr>
          <p:cNvPr id="14" name="TextBox 13">
            <a:extLst>
              <a:ext uri="{FF2B5EF4-FFF2-40B4-BE49-F238E27FC236}">
                <a16:creationId xmlns="" xmlns:a16="http://schemas.microsoft.com/office/drawing/2014/main" id="{6CE31186-BCC9-4D36-9651-626B2043041E}"/>
              </a:ext>
            </a:extLst>
          </p:cNvPr>
          <p:cNvSpPr txBox="1"/>
          <p:nvPr/>
        </p:nvSpPr>
        <p:spPr>
          <a:xfrm>
            <a:off x="2834640" y="5802992"/>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Beijing Red</a:t>
            </a:r>
            <a:endParaRPr lang="en-US" sz="2000" dirty="0">
              <a:latin typeface="+mn-lt"/>
            </a:endParaRPr>
          </a:p>
        </p:txBody>
      </p:sp>
      <p:sp>
        <p:nvSpPr>
          <p:cNvPr id="15" name="TextBox 14">
            <a:extLst>
              <a:ext uri="{FF2B5EF4-FFF2-40B4-BE49-F238E27FC236}">
                <a16:creationId xmlns="" xmlns:a16="http://schemas.microsoft.com/office/drawing/2014/main" id="{6640C21C-CAD2-4132-9651-EE1DA8BCE527}"/>
              </a:ext>
            </a:extLst>
          </p:cNvPr>
          <p:cNvSpPr txBox="1"/>
          <p:nvPr/>
        </p:nvSpPr>
        <p:spPr>
          <a:xfrm>
            <a:off x="5540769" y="5802991"/>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Copper</a:t>
            </a:r>
            <a:endParaRPr lang="en-US" sz="2000" dirty="0">
              <a:latin typeface="+mn-lt"/>
            </a:endParaRPr>
          </a:p>
        </p:txBody>
      </p:sp>
      <p:sp>
        <p:nvSpPr>
          <p:cNvPr id="16" name="TextBox 15">
            <a:extLst>
              <a:ext uri="{FF2B5EF4-FFF2-40B4-BE49-F238E27FC236}">
                <a16:creationId xmlns="" xmlns:a16="http://schemas.microsoft.com/office/drawing/2014/main" id="{6640C21C-CAD2-4132-9651-EE1DA8BCE527}"/>
              </a:ext>
            </a:extLst>
          </p:cNvPr>
          <p:cNvSpPr txBox="1"/>
          <p:nvPr/>
        </p:nvSpPr>
        <p:spPr>
          <a:xfrm>
            <a:off x="215542" y="5802992"/>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t>Ultra Blue</a:t>
            </a:r>
            <a:endParaRPr lang="en-US" sz="2000" dirty="0">
              <a:latin typeface="+mn-lt"/>
            </a:endParaRPr>
          </a:p>
        </p:txBody>
      </p:sp>
      <p:sp>
        <p:nvSpPr>
          <p:cNvPr id="17" name="TextBox 16">
            <a:extLst>
              <a:ext uri="{FF2B5EF4-FFF2-40B4-BE49-F238E27FC236}">
                <a16:creationId xmlns="" xmlns:a16="http://schemas.microsoft.com/office/drawing/2014/main" id="{6640C21C-CAD2-4132-9651-EE1DA8BCE527}"/>
              </a:ext>
            </a:extLst>
          </p:cNvPr>
          <p:cNvSpPr txBox="1"/>
          <p:nvPr/>
        </p:nvSpPr>
        <p:spPr>
          <a:xfrm>
            <a:off x="2800853" y="8298261"/>
            <a:ext cx="2007856" cy="481657"/>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2000" dirty="0" smtClean="0">
                <a:latin typeface="+mn-lt"/>
              </a:rPr>
              <a:t>Orchid Bloom</a:t>
            </a:r>
            <a:endParaRPr lang="en-US" sz="2000" dirty="0">
              <a:latin typeface="+mn-lt"/>
            </a:endParaRPr>
          </a:p>
        </p:txBody>
      </p:sp>
      <p:sp>
        <p:nvSpPr>
          <p:cNvPr id="18" name="Title 10"/>
          <p:cNvSpPr txBox="1">
            <a:spLocks/>
          </p:cNvSpPr>
          <p:nvPr/>
        </p:nvSpPr>
        <p:spPr bwMode="auto">
          <a:xfrm>
            <a:off x="457200" y="359879"/>
            <a:ext cx="6995838" cy="6647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90000"/>
              </a:lnSpc>
              <a:spcBef>
                <a:spcPct val="0"/>
              </a:spcBef>
              <a:spcAft>
                <a:spcPct val="0"/>
              </a:spcAft>
              <a:defRPr sz="24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kern="0" dirty="0">
                <a:solidFill>
                  <a:schemeClr val="bg1">
                    <a:lumMod val="60000"/>
                    <a:lumOff val="40000"/>
                  </a:schemeClr>
                </a:solidFill>
              </a:rPr>
              <a:t>Inspiron </a:t>
            </a:r>
            <a:r>
              <a:rPr lang="en-US" kern="0" dirty="0" smtClean="0">
                <a:solidFill>
                  <a:schemeClr val="bg1">
                    <a:lumMod val="60000"/>
                    <a:lumOff val="40000"/>
                  </a:schemeClr>
                </a:solidFill>
              </a:rPr>
              <a:t>17 3000 (3780, 3781, 3782)</a:t>
            </a:r>
            <a:r>
              <a:rPr lang="en-US" kern="0" dirty="0">
                <a:solidFill>
                  <a:schemeClr val="bg1">
                    <a:lumMod val="60000"/>
                    <a:lumOff val="40000"/>
                  </a:schemeClr>
                </a:solidFill>
              </a:rPr>
              <a:t/>
            </a:r>
            <a:br>
              <a:rPr lang="en-US" kern="0" dirty="0">
                <a:solidFill>
                  <a:schemeClr val="bg1">
                    <a:lumMod val="60000"/>
                    <a:lumOff val="40000"/>
                  </a:schemeClr>
                </a:solidFill>
              </a:rPr>
            </a:br>
            <a:r>
              <a:rPr lang="en-US" b="1" kern="0" dirty="0">
                <a:solidFill>
                  <a:schemeClr val="bg1">
                    <a:lumMod val="60000"/>
                    <a:lumOff val="40000"/>
                  </a:schemeClr>
                </a:solidFill>
              </a:rPr>
              <a:t>Product Gallery – </a:t>
            </a:r>
            <a:r>
              <a:rPr lang="en-US" b="1" kern="0" dirty="0" smtClean="0">
                <a:solidFill>
                  <a:schemeClr val="bg1">
                    <a:lumMod val="60000"/>
                    <a:lumOff val="40000"/>
                  </a:schemeClr>
                </a:solidFill>
              </a:rPr>
              <a:t>Dimensions/Rear View</a:t>
            </a:r>
            <a:endParaRPr lang="en-US" b="1" kern="0" dirty="0">
              <a:solidFill>
                <a:schemeClr val="bg1">
                  <a:lumMod val="60000"/>
                  <a:lumOff val="40000"/>
                </a:schemeClr>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313" t="12003" r="6995" b="28697"/>
          <a:stretch/>
        </p:blipFill>
        <p:spPr>
          <a:xfrm>
            <a:off x="2648753" y="1652480"/>
            <a:ext cx="2491657" cy="1724282"/>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7790" t="11685" r="7154" b="28060"/>
          <a:stretch/>
        </p:blipFill>
        <p:spPr>
          <a:xfrm>
            <a:off x="5243671" y="1662518"/>
            <a:ext cx="2419844" cy="1714244"/>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7472" t="12480" r="7314" b="28537"/>
          <a:stretch/>
        </p:blipFill>
        <p:spPr>
          <a:xfrm>
            <a:off x="2653671" y="4056769"/>
            <a:ext cx="2481820" cy="1717827"/>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7313" t="12321" r="7473" b="28855"/>
          <a:stretch/>
        </p:blipFill>
        <p:spPr>
          <a:xfrm>
            <a:off x="5205499" y="4019238"/>
            <a:ext cx="2496188" cy="1723115"/>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8109" t="12321" r="7472" b="30127"/>
          <a:stretch/>
        </p:blipFill>
        <p:spPr>
          <a:xfrm>
            <a:off x="2655326" y="6377441"/>
            <a:ext cx="2550173" cy="1738537"/>
          </a:xfrm>
          <a:prstGeom prst="rect">
            <a:avLst/>
          </a:prstGeom>
        </p:spPr>
      </p:pic>
    </p:spTree>
    <p:extLst>
      <p:ext uri="{BB962C8B-B14F-4D97-AF65-F5344CB8AC3E}">
        <p14:creationId xmlns:p14="http://schemas.microsoft.com/office/powerpoint/2010/main" val="137954892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29" y="724505"/>
            <a:ext cx="6179345" cy="332399"/>
          </a:xfrm>
        </p:spPr>
        <p:txBody>
          <a:bodyPr/>
          <a:lstStyle/>
          <a:p>
            <a:r>
              <a:rPr lang="en-US" dirty="0" smtClean="0"/>
              <a:t>Inspiron 14 3000 Battery Life Claims</a:t>
            </a:r>
            <a:endParaRPr lang="en-US" dirty="0"/>
          </a:p>
        </p:txBody>
      </p:sp>
      <p:sp>
        <p:nvSpPr>
          <p:cNvPr id="5" name="TextBox 4"/>
          <p:cNvSpPr txBox="1"/>
          <p:nvPr/>
        </p:nvSpPr>
        <p:spPr>
          <a:xfrm>
            <a:off x="1010859" y="8736254"/>
            <a:ext cx="6603886" cy="1077218"/>
          </a:xfrm>
          <a:prstGeom prst="rect">
            <a:avLst/>
          </a:prstGeom>
          <a:noFill/>
        </p:spPr>
        <p:txBody>
          <a:bodyPr wrap="square" rtlCol="0">
            <a:spAutoFit/>
          </a:bodyPr>
          <a:lstStyle/>
          <a:p>
            <a:endParaRPr lang="en-US" sz="1600" dirty="0"/>
          </a:p>
          <a:p>
            <a:endParaRPr lang="en-US" sz="1600" dirty="0"/>
          </a:p>
          <a:p>
            <a:r>
              <a:rPr lang="en-US" sz="800" dirty="0"/>
              <a:t> * The stated Watt Hour (WHr) is not an indication of battery life</a:t>
            </a:r>
            <a:r>
              <a:rPr lang="en-US" sz="800" dirty="0" smtClean="0"/>
              <a:t>.</a:t>
            </a:r>
          </a:p>
          <a:p>
            <a:r>
              <a:rPr lang="en-US" sz="800" dirty="0" smtClean="0"/>
              <a:t>** Battery </a:t>
            </a:r>
            <a:r>
              <a:rPr lang="en-US" sz="800" dirty="0"/>
              <a:t>life is based on Mobile Mark 2014 benchmark test, available at http://www.bapco.com.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endParaRPr lang="en-US" sz="800" dirty="0" smtClean="0">
              <a:solidFill>
                <a:srgbClr val="000000">
                  <a:lumMod val="50000"/>
                  <a:lumOff val="50000"/>
                </a:srgbClr>
              </a:solidFill>
            </a:endParaRPr>
          </a:p>
        </p:txBody>
      </p:sp>
      <p:sp>
        <p:nvSpPr>
          <p:cNvPr id="7" name="TextBox 6"/>
          <p:cNvSpPr txBox="1"/>
          <p:nvPr/>
        </p:nvSpPr>
        <p:spPr>
          <a:xfrm>
            <a:off x="1532238" y="3262184"/>
            <a:ext cx="4657617" cy="543698"/>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4000" b="1" dirty="0" smtClean="0">
                <a:solidFill>
                  <a:srgbClr val="FF0000"/>
                </a:solidFill>
                <a:latin typeface="+mn-lt"/>
              </a:rPr>
              <a:t>Pending Legal Review</a:t>
            </a:r>
            <a:endParaRPr lang="en-US" sz="4000" b="1" dirty="0">
              <a:solidFill>
                <a:srgbClr val="FF0000"/>
              </a:solidFill>
              <a:latin typeface="+mn-lt"/>
            </a:endParaRPr>
          </a:p>
        </p:txBody>
      </p:sp>
    </p:spTree>
    <p:extLst>
      <p:ext uri="{BB962C8B-B14F-4D97-AF65-F5344CB8AC3E}">
        <p14:creationId xmlns:p14="http://schemas.microsoft.com/office/powerpoint/2010/main" val="104918243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29" y="724505"/>
            <a:ext cx="6179345" cy="332399"/>
          </a:xfrm>
        </p:spPr>
        <p:txBody>
          <a:bodyPr/>
          <a:lstStyle/>
          <a:p>
            <a:r>
              <a:rPr lang="en-US" dirty="0" smtClean="0"/>
              <a:t>Inspiron 15 3000 Battery Life Claims</a:t>
            </a:r>
            <a:endParaRPr lang="en-US" dirty="0"/>
          </a:p>
        </p:txBody>
      </p:sp>
      <p:sp>
        <p:nvSpPr>
          <p:cNvPr id="5" name="TextBox 4"/>
          <p:cNvSpPr txBox="1"/>
          <p:nvPr/>
        </p:nvSpPr>
        <p:spPr>
          <a:xfrm>
            <a:off x="1010859" y="8736254"/>
            <a:ext cx="6603886" cy="1077218"/>
          </a:xfrm>
          <a:prstGeom prst="rect">
            <a:avLst/>
          </a:prstGeom>
          <a:noFill/>
        </p:spPr>
        <p:txBody>
          <a:bodyPr wrap="square" rtlCol="0">
            <a:spAutoFit/>
          </a:bodyPr>
          <a:lstStyle/>
          <a:p>
            <a:endParaRPr lang="en-US" sz="1600" dirty="0"/>
          </a:p>
          <a:p>
            <a:endParaRPr lang="en-US" sz="1600" dirty="0"/>
          </a:p>
          <a:p>
            <a:r>
              <a:rPr lang="en-US" sz="800" dirty="0"/>
              <a:t> * The stated Watt Hour (WHr) is not an indication of battery life</a:t>
            </a:r>
            <a:r>
              <a:rPr lang="en-US" sz="800" dirty="0" smtClean="0"/>
              <a:t>.</a:t>
            </a:r>
          </a:p>
          <a:p>
            <a:r>
              <a:rPr lang="en-US" sz="800" dirty="0" smtClean="0"/>
              <a:t>** Battery </a:t>
            </a:r>
            <a:r>
              <a:rPr lang="en-US" sz="800" dirty="0"/>
              <a:t>life is based on Mobile Mark 2014 benchmark test, available at http://www.bapco.com.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endParaRPr lang="en-US" sz="800" dirty="0" smtClean="0">
              <a:solidFill>
                <a:srgbClr val="000000">
                  <a:lumMod val="50000"/>
                  <a:lumOff val="50000"/>
                </a:srgbClr>
              </a:solidFill>
            </a:endParaRPr>
          </a:p>
        </p:txBody>
      </p:sp>
      <p:sp>
        <p:nvSpPr>
          <p:cNvPr id="6" name="TextBox 5"/>
          <p:cNvSpPr txBox="1"/>
          <p:nvPr/>
        </p:nvSpPr>
        <p:spPr>
          <a:xfrm>
            <a:off x="1532238" y="3262184"/>
            <a:ext cx="4657617" cy="543698"/>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4000" b="1" dirty="0" smtClean="0">
                <a:solidFill>
                  <a:srgbClr val="FF0000"/>
                </a:solidFill>
                <a:latin typeface="+mn-lt"/>
              </a:rPr>
              <a:t>Pending Legal Review</a:t>
            </a:r>
            <a:endParaRPr lang="en-US" sz="4000" b="1" dirty="0">
              <a:solidFill>
                <a:srgbClr val="FF0000"/>
              </a:solidFill>
              <a:latin typeface="+mn-lt"/>
            </a:endParaRPr>
          </a:p>
        </p:txBody>
      </p:sp>
    </p:spTree>
    <p:extLst>
      <p:ext uri="{BB962C8B-B14F-4D97-AF65-F5344CB8AC3E}">
        <p14:creationId xmlns:p14="http://schemas.microsoft.com/office/powerpoint/2010/main" val="152624338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29" y="724505"/>
            <a:ext cx="6179345" cy="332399"/>
          </a:xfrm>
        </p:spPr>
        <p:txBody>
          <a:bodyPr/>
          <a:lstStyle/>
          <a:p>
            <a:r>
              <a:rPr lang="en-US" dirty="0" smtClean="0"/>
              <a:t>Inspiron 17 3000 Battery Life Claims</a:t>
            </a:r>
            <a:endParaRPr lang="en-US" dirty="0"/>
          </a:p>
        </p:txBody>
      </p:sp>
      <p:sp>
        <p:nvSpPr>
          <p:cNvPr id="5" name="TextBox 4"/>
          <p:cNvSpPr txBox="1"/>
          <p:nvPr/>
        </p:nvSpPr>
        <p:spPr>
          <a:xfrm>
            <a:off x="1010859" y="8736254"/>
            <a:ext cx="6603886" cy="1077218"/>
          </a:xfrm>
          <a:prstGeom prst="rect">
            <a:avLst/>
          </a:prstGeom>
          <a:noFill/>
        </p:spPr>
        <p:txBody>
          <a:bodyPr wrap="square" rtlCol="0">
            <a:spAutoFit/>
          </a:bodyPr>
          <a:lstStyle/>
          <a:p>
            <a:endParaRPr lang="en-US" sz="1600" dirty="0"/>
          </a:p>
          <a:p>
            <a:endParaRPr lang="en-US" sz="1600" dirty="0"/>
          </a:p>
          <a:p>
            <a:r>
              <a:rPr lang="en-US" sz="800" dirty="0"/>
              <a:t> * The stated Watt Hour (WHr) is not an indication of battery life</a:t>
            </a:r>
            <a:r>
              <a:rPr lang="en-US" sz="800" dirty="0" smtClean="0"/>
              <a:t>.</a:t>
            </a:r>
          </a:p>
          <a:p>
            <a:r>
              <a:rPr lang="en-US" sz="800" dirty="0" smtClean="0"/>
              <a:t>** Battery </a:t>
            </a:r>
            <a:r>
              <a:rPr lang="en-US" sz="800" dirty="0"/>
              <a:t>life is based on Mobile Mark 2014 benchmark test, available at http://www.bapco.com. Test results are for comparative purposes only. Actual battery life may be significantly less than the test results and varies depending on product configuration and use, software, usage, operating conditions, power management settings and other factors. Maximum battery life will decrease with time.</a:t>
            </a:r>
            <a:endParaRPr lang="en-US" sz="800" dirty="0" smtClean="0">
              <a:solidFill>
                <a:srgbClr val="000000">
                  <a:lumMod val="50000"/>
                  <a:lumOff val="50000"/>
                </a:srgbClr>
              </a:solidFill>
            </a:endParaRPr>
          </a:p>
        </p:txBody>
      </p:sp>
      <p:sp>
        <p:nvSpPr>
          <p:cNvPr id="6" name="TextBox 5"/>
          <p:cNvSpPr txBox="1"/>
          <p:nvPr/>
        </p:nvSpPr>
        <p:spPr>
          <a:xfrm>
            <a:off x="1532238" y="3262184"/>
            <a:ext cx="4657617" cy="543698"/>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4000" b="1" dirty="0" smtClean="0">
                <a:solidFill>
                  <a:srgbClr val="FF0000"/>
                </a:solidFill>
                <a:latin typeface="+mn-lt"/>
              </a:rPr>
              <a:t>Pending Legal Review</a:t>
            </a:r>
            <a:endParaRPr lang="en-US" sz="4000" b="1" dirty="0">
              <a:solidFill>
                <a:srgbClr val="FF0000"/>
              </a:solidFill>
              <a:latin typeface="+mn-lt"/>
            </a:endParaRPr>
          </a:p>
        </p:txBody>
      </p:sp>
    </p:spTree>
    <p:extLst>
      <p:ext uri="{BB962C8B-B14F-4D97-AF65-F5344CB8AC3E}">
        <p14:creationId xmlns:p14="http://schemas.microsoft.com/office/powerpoint/2010/main" val="3277291127"/>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29" y="724505"/>
            <a:ext cx="6179345" cy="332399"/>
          </a:xfrm>
        </p:spPr>
        <p:txBody>
          <a:bodyPr/>
          <a:lstStyle/>
          <a:p>
            <a:r>
              <a:rPr lang="en-US" dirty="0" smtClean="0"/>
              <a:t>Inspiron 14, 15, 17 </a:t>
            </a:r>
            <a:r>
              <a:rPr lang="en-US" dirty="0"/>
              <a:t>3</a:t>
            </a:r>
            <a:r>
              <a:rPr lang="en-US" dirty="0" smtClean="0"/>
              <a:t>000 Weight Claims</a:t>
            </a:r>
            <a:endParaRPr lang="en-US" dirty="0"/>
          </a:p>
        </p:txBody>
      </p:sp>
      <p:sp>
        <p:nvSpPr>
          <p:cNvPr id="5" name="TextBox 4"/>
          <p:cNvSpPr txBox="1"/>
          <p:nvPr/>
        </p:nvSpPr>
        <p:spPr>
          <a:xfrm>
            <a:off x="1010859" y="8736254"/>
            <a:ext cx="6603886" cy="707886"/>
          </a:xfrm>
          <a:prstGeom prst="rect">
            <a:avLst/>
          </a:prstGeom>
          <a:noFill/>
        </p:spPr>
        <p:txBody>
          <a:bodyPr wrap="square" rtlCol="0">
            <a:spAutoFit/>
          </a:bodyPr>
          <a:lstStyle/>
          <a:p>
            <a:endParaRPr lang="en-US" sz="1600" dirty="0"/>
          </a:p>
          <a:p>
            <a:endParaRPr lang="en-US" sz="1600" dirty="0"/>
          </a:p>
          <a:p>
            <a:r>
              <a:rPr lang="en-US" sz="800" dirty="0"/>
              <a:t> * </a:t>
            </a:r>
            <a:r>
              <a:rPr lang="en-US" sz="800" dirty="0">
                <a:latin typeface="Arial" panose="020B0604020202020204" pitchFamily="34" charset="0"/>
                <a:ea typeface="SimSun" pitchFamily="2" charset="-122"/>
                <a:cs typeface="Arial" panose="020B0604020202020204" pitchFamily="34" charset="0"/>
              </a:rPr>
              <a:t>Weights vary depending on configuration and manufacturing variability</a:t>
            </a:r>
            <a:r>
              <a:rPr lang="en-US" sz="800" dirty="0" smtClean="0">
                <a:latin typeface="Arial" panose="020B0604020202020204" pitchFamily="34" charset="0"/>
                <a:ea typeface="SimSun" pitchFamily="2" charset="-122"/>
                <a:cs typeface="Arial" panose="020B0604020202020204" pitchFamily="34" charset="0"/>
              </a:rPr>
              <a:t>.</a:t>
            </a:r>
            <a:r>
              <a:rPr lang="en-US" sz="800" dirty="0" smtClean="0"/>
              <a:t>.</a:t>
            </a:r>
          </a:p>
        </p:txBody>
      </p:sp>
      <p:sp>
        <p:nvSpPr>
          <p:cNvPr id="3" name="TextBox 2"/>
          <p:cNvSpPr txBox="1"/>
          <p:nvPr/>
        </p:nvSpPr>
        <p:spPr>
          <a:xfrm>
            <a:off x="1532238" y="3262184"/>
            <a:ext cx="4657617" cy="543698"/>
          </a:xfrm>
          <a:prstGeom prst="rect">
            <a:avLst/>
          </a:prstGeom>
          <a:noFill/>
        </p:spPr>
        <p:txBody>
          <a:bodyPr wrap="square" rtlCol="0">
            <a:noAutofit/>
          </a:bodyPr>
          <a:lstStyle/>
          <a:p>
            <a:pPr algn="ctr">
              <a:lnSpc>
                <a:spcPct val="90000"/>
              </a:lnSpc>
              <a:spcBef>
                <a:spcPts val="0"/>
              </a:spcBef>
              <a:spcAft>
                <a:spcPts val="600"/>
              </a:spcAft>
              <a:buClr>
                <a:schemeClr val="bg1"/>
              </a:buClr>
            </a:pPr>
            <a:r>
              <a:rPr lang="en-US" sz="4000" b="1" dirty="0" smtClean="0">
                <a:solidFill>
                  <a:srgbClr val="FF0000"/>
                </a:solidFill>
                <a:latin typeface="+mn-lt"/>
              </a:rPr>
              <a:t>Pending Legal Review</a:t>
            </a:r>
            <a:endParaRPr lang="en-US" sz="4000" b="1" dirty="0">
              <a:solidFill>
                <a:srgbClr val="FF0000"/>
              </a:solidFill>
              <a:latin typeface="+mn-lt"/>
            </a:endParaRPr>
          </a:p>
        </p:txBody>
      </p:sp>
    </p:spTree>
    <p:extLst>
      <p:ext uri="{BB962C8B-B14F-4D97-AF65-F5344CB8AC3E}">
        <p14:creationId xmlns:p14="http://schemas.microsoft.com/office/powerpoint/2010/main" val="195743247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59879"/>
            <a:ext cx="7359328" cy="664797"/>
          </a:xfrm>
        </p:spPr>
        <p:txBody>
          <a:bodyPr/>
          <a:lstStyle/>
          <a:p>
            <a:r>
              <a:rPr lang="en-US" dirty="0">
                <a:solidFill>
                  <a:schemeClr val="bg1">
                    <a:lumMod val="60000"/>
                    <a:lumOff val="40000"/>
                  </a:schemeClr>
                </a:solidFill>
              </a:rPr>
              <a:t>Inspiron </a:t>
            </a:r>
            <a:r>
              <a:rPr lang="en-US" dirty="0" smtClean="0">
                <a:solidFill>
                  <a:schemeClr val="bg1">
                    <a:lumMod val="60000"/>
                    <a:lumOff val="40000"/>
                  </a:schemeClr>
                </a:solidFill>
              </a:rPr>
              <a:t>14/15/17 3000 </a:t>
            </a:r>
            <a:r>
              <a:rPr lang="en-US" dirty="0">
                <a:solidFill>
                  <a:schemeClr val="bg1">
                    <a:lumMod val="60000"/>
                    <a:lumOff val="40000"/>
                  </a:schemeClr>
                </a:solidFill>
              </a:rPr>
              <a:t/>
            </a:r>
            <a:br>
              <a:rPr lang="en-US" dirty="0">
                <a:solidFill>
                  <a:schemeClr val="bg1">
                    <a:lumMod val="60000"/>
                    <a:lumOff val="40000"/>
                  </a:schemeClr>
                </a:solidFill>
              </a:rPr>
            </a:br>
            <a:r>
              <a:rPr lang="en-US" b="1" dirty="0">
                <a:solidFill>
                  <a:schemeClr val="bg1">
                    <a:lumMod val="60000"/>
                    <a:lumOff val="40000"/>
                  </a:schemeClr>
                </a:solidFill>
              </a:rPr>
              <a:t>Feature Overview</a:t>
            </a:r>
          </a:p>
        </p:txBody>
      </p:sp>
      <p:sp>
        <p:nvSpPr>
          <p:cNvPr id="3" name="Rectangle 2"/>
          <p:cNvSpPr/>
          <p:nvPr/>
        </p:nvSpPr>
        <p:spPr>
          <a:xfrm>
            <a:off x="1402915" y="1204389"/>
            <a:ext cx="4982472" cy="584775"/>
          </a:xfrm>
          <a:prstGeom prst="rect">
            <a:avLst/>
          </a:prstGeom>
        </p:spPr>
        <p:txBody>
          <a:bodyPr wrap="square">
            <a:spAutoFit/>
          </a:bodyPr>
          <a:lstStyle/>
          <a:p>
            <a:pPr algn="ctr" fontAlgn="base">
              <a:spcBef>
                <a:spcPct val="0"/>
              </a:spcBef>
              <a:spcAft>
                <a:spcPts val="600"/>
              </a:spcAft>
            </a:pPr>
            <a:r>
              <a:rPr lang="en-US" sz="3200" dirty="0" smtClean="0">
                <a:solidFill>
                  <a:schemeClr val="bg1">
                    <a:lumMod val="60000"/>
                    <a:lumOff val="40000"/>
                  </a:schemeClr>
                </a:solidFill>
              </a:rPr>
              <a:t>Your daily must-have</a:t>
            </a:r>
            <a:endParaRPr lang="en-US" sz="3200" dirty="0">
              <a:solidFill>
                <a:schemeClr val="bg1">
                  <a:lumMod val="60000"/>
                  <a:lumOff val="40000"/>
                </a:schemeClr>
              </a:solidFill>
            </a:endParaRPr>
          </a:p>
        </p:txBody>
      </p:sp>
      <p:sp>
        <p:nvSpPr>
          <p:cNvPr id="12" name="Rectangle 11"/>
          <p:cNvSpPr/>
          <p:nvPr/>
        </p:nvSpPr>
        <p:spPr>
          <a:xfrm>
            <a:off x="796527" y="5264758"/>
            <a:ext cx="6241775" cy="1369606"/>
          </a:xfrm>
          <a:prstGeom prst="rect">
            <a:avLst/>
          </a:prstGeom>
        </p:spPr>
        <p:txBody>
          <a:bodyPr wrap="square">
            <a:spAutoFit/>
          </a:bodyPr>
          <a:lstStyle/>
          <a:p>
            <a:pPr fontAlgn="base">
              <a:spcAft>
                <a:spcPts val="600"/>
              </a:spcAft>
              <a:buClr>
                <a:srgbClr val="0085C3"/>
              </a:buClr>
              <a:defRPr/>
            </a:pPr>
            <a:r>
              <a:rPr lang="en-US" kern="0" dirty="0" smtClean="0">
                <a:ea typeface="Museo Sans For Dell" pitchFamily="2" charset="0"/>
              </a:rPr>
              <a:t>MAKE THE MOST OF EVERY DAY</a:t>
            </a:r>
          </a:p>
          <a:p>
            <a:pPr fontAlgn="base">
              <a:spcAft>
                <a:spcPts val="600"/>
              </a:spcAft>
              <a:buClr>
                <a:srgbClr val="0085C3"/>
              </a:buClr>
              <a:defRPr/>
            </a:pPr>
            <a:r>
              <a:rPr lang="en-US" sz="1200" kern="0" dirty="0">
                <a:ea typeface="Museo Sans For Dell" pitchFamily="2" charset="0"/>
              </a:rPr>
              <a:t>Featuring Intel® processors and an array of </a:t>
            </a:r>
            <a:r>
              <a:rPr lang="en-US" sz="1200" kern="0" dirty="0" smtClean="0">
                <a:ea typeface="Museo Sans For Dell" pitchFamily="2" charset="0"/>
              </a:rPr>
              <a:t>ports, the </a:t>
            </a:r>
            <a:r>
              <a:rPr lang="en-US" sz="1200" kern="0" dirty="0">
                <a:ea typeface="Museo Sans For Dell" pitchFamily="2" charset="0"/>
              </a:rPr>
              <a:t>new Inspiron </a:t>
            </a:r>
            <a:r>
              <a:rPr lang="en-US" sz="1200" kern="0" dirty="0" smtClean="0">
                <a:ea typeface="Museo Sans For Dell" pitchFamily="2" charset="0"/>
              </a:rPr>
              <a:t>14”, 15”, &amp; 17” 3000 laptops meet all of your everyday computing needs and look good doing it. The 14” &amp; 15” offer a portable design that is easy to carry with you everywhere, and the 17” is made for the entire family to use throughout the home. Enjoy style for miles with a variety of fun color options (based on regional availability).</a:t>
            </a:r>
            <a:endParaRPr lang="en-US" sz="1200" kern="0" dirty="0">
              <a:solidFill>
                <a:srgbClr val="FF0000"/>
              </a:solidFill>
              <a:ea typeface="Museo Sans For Dell" pitchFamily="2" charset="0"/>
            </a:endParaRPr>
          </a:p>
        </p:txBody>
      </p:sp>
      <p:cxnSp>
        <p:nvCxnSpPr>
          <p:cNvPr id="9" name="Straight Connector 8"/>
          <p:cNvCxnSpPr/>
          <p:nvPr/>
        </p:nvCxnSpPr>
        <p:spPr>
          <a:xfrm>
            <a:off x="2697480" y="1801499"/>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73261" y="6785398"/>
            <a:ext cx="6463881" cy="2046714"/>
          </a:xfrm>
          <a:prstGeom prst="rect">
            <a:avLst/>
          </a:prstGeom>
        </p:spPr>
        <p:txBody>
          <a:bodyPr wrap="square">
            <a:spAutoFit/>
          </a:bodyPr>
          <a:lstStyle/>
          <a:p>
            <a:pPr fontAlgn="base">
              <a:spcAft>
                <a:spcPts val="600"/>
              </a:spcAft>
              <a:buClr>
                <a:srgbClr val="0085C3"/>
              </a:buClr>
              <a:defRPr/>
            </a:pPr>
            <a:r>
              <a:rPr lang="en-US" sz="1600" dirty="0">
                <a:solidFill>
                  <a:schemeClr val="bg1">
                    <a:lumMod val="60000"/>
                    <a:lumOff val="40000"/>
                  </a:schemeClr>
                </a:solidFill>
              </a:rPr>
              <a:t>Dell Cinema - The ultimate personal theater experience</a:t>
            </a:r>
          </a:p>
          <a:p>
            <a:pPr marL="171450" indent="-171450" fontAlgn="base">
              <a:spcAft>
                <a:spcPts val="600"/>
              </a:spcAft>
              <a:buClr>
                <a:schemeClr val="bg1"/>
              </a:buClr>
              <a:buFont typeface="Arial" panose="020B0604020202020204" pitchFamily="34" charset="0"/>
              <a:buChar char="•"/>
              <a:defRPr/>
            </a:pPr>
            <a:r>
              <a:rPr lang="en-US" sz="1200" kern="0" dirty="0"/>
              <a:t>Dell’s </a:t>
            </a:r>
            <a:r>
              <a:rPr lang="en-US" sz="1200" b="1" kern="0" dirty="0" err="1"/>
              <a:t>CinemaStream</a:t>
            </a:r>
            <a:r>
              <a:rPr lang="en-US" sz="1200" kern="0" dirty="0"/>
              <a:t>, powered by </a:t>
            </a:r>
            <a:r>
              <a:rPr lang="en-US" sz="1200" kern="0" dirty="0" err="1"/>
              <a:t>SmartByte</a:t>
            </a:r>
            <a:r>
              <a:rPr lang="en-US" sz="1200" kern="0" dirty="0"/>
              <a:t>, delivers a virtually lag-free video streaming experience with this connection optimizer solution which prioritizes video streaming ahead of other network traffic for uninterrupted entertainment.</a:t>
            </a:r>
          </a:p>
          <a:p>
            <a:pPr marL="171450" indent="-171450" fontAlgn="base">
              <a:spcAft>
                <a:spcPts val="600"/>
              </a:spcAft>
              <a:buClr>
                <a:schemeClr val="bg1"/>
              </a:buClr>
              <a:buFont typeface="Arial" panose="020B0604020202020204" pitchFamily="34" charset="0"/>
              <a:buChar char="•"/>
              <a:defRPr/>
            </a:pPr>
            <a:r>
              <a:rPr lang="en-US" sz="1200" kern="0" dirty="0" smtClean="0"/>
              <a:t>With</a:t>
            </a:r>
            <a:r>
              <a:rPr lang="en-US" sz="1200" b="1" kern="0" dirty="0" smtClean="0"/>
              <a:t> CinemaColor, </a:t>
            </a:r>
            <a:r>
              <a:rPr lang="en-US" sz="1200" kern="0" dirty="0" smtClean="0"/>
              <a:t>visuals appear every bit as lifelike as the world around you. Experience richer, more vibrant color and details enabled by Dell Color Profiles.</a:t>
            </a:r>
          </a:p>
          <a:p>
            <a:pPr marL="171450" indent="-171450" fontAlgn="base">
              <a:spcAft>
                <a:spcPts val="600"/>
              </a:spcAft>
              <a:buClr>
                <a:schemeClr val="bg1"/>
              </a:buClr>
              <a:buFont typeface="Arial" panose="020B0604020202020204" pitchFamily="34" charset="0"/>
              <a:buChar char="•"/>
              <a:defRPr/>
            </a:pPr>
            <a:r>
              <a:rPr lang="en-US" sz="1200" dirty="0" smtClean="0"/>
              <a:t>Dell’s </a:t>
            </a:r>
            <a:r>
              <a:rPr lang="en-US" sz="1200" b="1" dirty="0"/>
              <a:t>CinemaSound</a:t>
            </a:r>
            <a:r>
              <a:rPr lang="en-US" sz="1200" dirty="0"/>
              <a:t> suite of enhancements include speakers </a:t>
            </a:r>
            <a:r>
              <a:rPr lang="en-US" sz="1200" dirty="0" smtClean="0"/>
              <a:t>that are </a:t>
            </a:r>
            <a:r>
              <a:rPr lang="en-US" sz="1200" dirty="0"/>
              <a:t>professionally tuned by audio engineers and Waves MaxxAudio</a:t>
            </a:r>
            <a:r>
              <a:rPr lang="en-US" sz="1200" baseline="30000" dirty="0"/>
              <a:t>®</a:t>
            </a:r>
            <a:r>
              <a:rPr lang="en-US" sz="1200" dirty="0"/>
              <a:t> Pro software for the best audio experience possible. </a:t>
            </a:r>
            <a:endParaRPr lang="en-US" sz="1200" kern="0" dirty="0">
              <a:ea typeface="Museo Sans For Dell" pitchFamily="2" charset="0"/>
            </a:endParaRPr>
          </a:p>
        </p:txBody>
      </p:sp>
      <p:sp>
        <p:nvSpPr>
          <p:cNvPr id="16" name="Content Placeholder 4">
            <a:extLst>
              <a:ext uri="{FF2B5EF4-FFF2-40B4-BE49-F238E27FC236}">
                <a16:creationId xmlns="" xmlns:a16="http://schemas.microsoft.com/office/drawing/2014/main" id="{0C4F437A-7A8F-49F5-AB7E-BF8FF76FE634}"/>
              </a:ext>
            </a:extLst>
          </p:cNvPr>
          <p:cNvSpPr txBox="1">
            <a:spLocks/>
          </p:cNvSpPr>
          <p:nvPr/>
        </p:nvSpPr>
        <p:spPr bwMode="auto">
          <a:xfrm>
            <a:off x="796527" y="9570484"/>
            <a:ext cx="2779137" cy="2487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600"/>
              </a:spcBef>
              <a:defRPr/>
            </a:pPr>
            <a:endParaRPr lang="en-US" sz="800" dirty="0">
              <a:solidFill>
                <a:schemeClr val="bg2">
                  <a:lumMod val="50000"/>
                </a:schemeClr>
              </a:solidFill>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341" t="16765" r="5341" b="26558"/>
          <a:stretch/>
        </p:blipFill>
        <p:spPr>
          <a:xfrm>
            <a:off x="1661577" y="1952534"/>
            <a:ext cx="4723810" cy="2997500"/>
          </a:xfrm>
          <a:prstGeom prst="rect">
            <a:avLst/>
          </a:prstGeom>
        </p:spPr>
      </p:pic>
    </p:spTree>
    <p:extLst>
      <p:ext uri="{BB962C8B-B14F-4D97-AF65-F5344CB8AC3E}">
        <p14:creationId xmlns:p14="http://schemas.microsoft.com/office/powerpoint/2010/main" val="1775919113"/>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10" y="482731"/>
            <a:ext cx="6179345" cy="387798"/>
          </a:xfrm>
        </p:spPr>
        <p:txBody>
          <a:bodyPr/>
          <a:lstStyle/>
          <a:p>
            <a:pPr algn="ctr"/>
            <a:r>
              <a:rPr lang="en-US" sz="2800" dirty="0">
                <a:solidFill>
                  <a:schemeClr val="bg1">
                    <a:lumMod val="60000"/>
                    <a:lumOff val="40000"/>
                  </a:schemeClr>
                </a:solidFill>
              </a:rPr>
              <a:t>Inspiron software</a:t>
            </a:r>
          </a:p>
        </p:txBody>
      </p:sp>
      <p:sp>
        <p:nvSpPr>
          <p:cNvPr id="12" name="TextBox 11"/>
          <p:cNvSpPr txBox="1"/>
          <p:nvPr/>
        </p:nvSpPr>
        <p:spPr>
          <a:xfrm>
            <a:off x="660852" y="9524235"/>
            <a:ext cx="2085378" cy="215444"/>
          </a:xfrm>
          <a:prstGeom prst="rect">
            <a:avLst/>
          </a:prstGeom>
          <a:noFill/>
        </p:spPr>
        <p:txBody>
          <a:bodyPr wrap="square" rtlCol="0">
            <a:spAutoFit/>
          </a:bodyPr>
          <a:lstStyle/>
          <a:p>
            <a:r>
              <a:rPr lang="en-US" sz="800" dirty="0">
                <a:solidFill>
                  <a:schemeClr val="bg2">
                    <a:lumMod val="50000"/>
                  </a:schemeClr>
                </a:solidFill>
                <a:latin typeface="Museo Sans For Dell"/>
              </a:rPr>
              <a:t>*See page 15 for important information</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838" y="8743813"/>
            <a:ext cx="1440703" cy="545131"/>
          </a:xfrm>
          <a:prstGeom prst="rect">
            <a:avLst/>
          </a:prstGeom>
        </p:spPr>
      </p:pic>
      <p:pic>
        <p:nvPicPr>
          <p:cNvPr id="10" name="Picture 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24636" y="3654534"/>
            <a:ext cx="3275594" cy="30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697480" y="1121841"/>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5639" y="1696401"/>
            <a:ext cx="4011432" cy="7124514"/>
          </a:xfrm>
          <a:prstGeom prst="rect">
            <a:avLst/>
          </a:prstGeom>
        </p:spPr>
        <p:txBody>
          <a:bodyPr wrap="square">
            <a:spAutoFit/>
          </a:bodyPr>
          <a:lstStyle/>
          <a:p>
            <a:pPr lvl="0" fontAlgn="base">
              <a:lnSpc>
                <a:spcPct val="90000"/>
              </a:lnSpc>
              <a:spcBef>
                <a:spcPts val="100"/>
              </a:spcBef>
              <a:spcAft>
                <a:spcPts val="100"/>
              </a:spcAft>
              <a:buClr>
                <a:srgbClr val="0085C3"/>
              </a:buClr>
            </a:pPr>
            <a:r>
              <a:rPr lang="en-US" sz="1400" b="1" dirty="0">
                <a:solidFill>
                  <a:srgbClr val="000000"/>
                </a:solidFill>
              </a:rPr>
              <a:t>Microsoft Office 2016 Trial</a:t>
            </a:r>
          </a:p>
          <a:p>
            <a:pPr lvl="0" fontAlgn="base">
              <a:lnSpc>
                <a:spcPct val="90000"/>
              </a:lnSpc>
              <a:spcBef>
                <a:spcPts val="100"/>
              </a:spcBef>
              <a:spcAft>
                <a:spcPts val="100"/>
              </a:spcAft>
              <a:buClr>
                <a:srgbClr val="0085C3"/>
              </a:buClr>
            </a:pPr>
            <a:r>
              <a:rPr lang="en-US" sz="1100" dirty="0">
                <a:solidFill>
                  <a:srgbClr val="000000"/>
                </a:solidFill>
              </a:rPr>
              <a:t>Fully loaded with the latest and greatest versions of  favorite applications: Word, Excel, PowerPoint, and OneNote.</a:t>
            </a:r>
          </a:p>
          <a:p>
            <a:pPr lvl="0" fontAlgn="base">
              <a:lnSpc>
                <a:spcPct val="90000"/>
              </a:lnSpc>
              <a:spcBef>
                <a:spcPts val="100"/>
              </a:spcBef>
              <a:spcAft>
                <a:spcPts val="100"/>
              </a:spcAft>
              <a:buClr>
                <a:srgbClr val="0085C3"/>
              </a:buClr>
            </a:pPr>
            <a:endParaRPr lang="en-US" sz="1100" dirty="0">
              <a:solidFill>
                <a:srgbClr val="000000"/>
              </a:solidFill>
            </a:endParaRPr>
          </a:p>
          <a:p>
            <a:pPr lvl="0" fontAlgn="base">
              <a:lnSpc>
                <a:spcPct val="90000"/>
              </a:lnSpc>
              <a:spcBef>
                <a:spcPts val="100"/>
              </a:spcBef>
              <a:spcAft>
                <a:spcPts val="100"/>
              </a:spcAft>
              <a:buClr>
                <a:srgbClr val="0085C3"/>
              </a:buClr>
            </a:pPr>
            <a:r>
              <a:rPr lang="en-US" sz="1400" b="1" dirty="0">
                <a:solidFill>
                  <a:srgbClr val="000000"/>
                </a:solidFill>
              </a:rPr>
              <a:t>McAfee LiveSafe</a:t>
            </a:r>
          </a:p>
          <a:p>
            <a:pPr lvl="0" fontAlgn="base">
              <a:lnSpc>
                <a:spcPct val="90000"/>
              </a:lnSpc>
              <a:spcBef>
                <a:spcPts val="100"/>
              </a:spcBef>
              <a:spcAft>
                <a:spcPts val="100"/>
              </a:spcAft>
              <a:buClr>
                <a:srgbClr val="0085C3"/>
              </a:buClr>
            </a:pPr>
            <a:r>
              <a:rPr lang="en-US" sz="1100" dirty="0">
                <a:solidFill>
                  <a:srgbClr val="000000"/>
                </a:solidFill>
              </a:rPr>
              <a:t>Award-winning security for every device; shields PCs from viruses and online threats like risky websites and dangerous downloads, shreds digital files like e-bills and online bank statements saved on PCs.</a:t>
            </a:r>
          </a:p>
          <a:p>
            <a:pPr lvl="0" fontAlgn="base">
              <a:lnSpc>
                <a:spcPct val="90000"/>
              </a:lnSpc>
              <a:spcBef>
                <a:spcPts val="100"/>
              </a:spcBef>
              <a:spcAft>
                <a:spcPts val="100"/>
              </a:spcAft>
              <a:buClr>
                <a:srgbClr val="0085C3"/>
              </a:buClr>
            </a:pPr>
            <a:endParaRPr lang="en-US" sz="1100" dirty="0">
              <a:solidFill>
                <a:srgbClr val="000000"/>
              </a:solidFill>
            </a:endParaRPr>
          </a:p>
          <a:p>
            <a:pPr lvl="0" fontAlgn="base">
              <a:lnSpc>
                <a:spcPct val="90000"/>
              </a:lnSpc>
              <a:spcBef>
                <a:spcPts val="100"/>
              </a:spcBef>
              <a:spcAft>
                <a:spcPts val="100"/>
              </a:spcAft>
              <a:buClr>
                <a:srgbClr val="0085C3"/>
              </a:buClr>
            </a:pPr>
            <a:r>
              <a:rPr lang="en-US" sz="1400" b="1" dirty="0">
                <a:solidFill>
                  <a:srgbClr val="000000"/>
                </a:solidFill>
              </a:rPr>
              <a:t>Foxit Phantom Standard PDF</a:t>
            </a:r>
            <a:endParaRPr lang="en-US" sz="1400" dirty="0">
              <a:solidFill>
                <a:srgbClr val="000000"/>
              </a:solidFill>
            </a:endParaRPr>
          </a:p>
          <a:p>
            <a:pPr lvl="0" fontAlgn="base">
              <a:lnSpc>
                <a:spcPct val="90000"/>
              </a:lnSpc>
              <a:spcBef>
                <a:spcPts val="100"/>
              </a:spcBef>
              <a:spcAft>
                <a:spcPts val="100"/>
              </a:spcAft>
              <a:buClr>
                <a:srgbClr val="0085C3"/>
              </a:buClr>
            </a:pPr>
            <a:r>
              <a:rPr lang="en-US" sz="1100" dirty="0">
                <a:solidFill>
                  <a:srgbClr val="000000"/>
                </a:solidFill>
              </a:rPr>
              <a:t>Converts PDFs to Word, Excel or PowerPoint formats while preserving fonts, formatting, and layouts; access and share recently viewed PDFs from computers or mobile devices.</a:t>
            </a:r>
          </a:p>
          <a:p>
            <a:pPr lvl="0" fontAlgn="base">
              <a:lnSpc>
                <a:spcPct val="90000"/>
              </a:lnSpc>
              <a:spcBef>
                <a:spcPts val="100"/>
              </a:spcBef>
              <a:spcAft>
                <a:spcPts val="100"/>
              </a:spcAft>
              <a:buClr>
                <a:srgbClr val="0085C3"/>
              </a:buClr>
            </a:pPr>
            <a:endParaRPr lang="en-US" sz="1100" dirty="0">
              <a:solidFill>
                <a:srgbClr val="000000"/>
              </a:solidFill>
            </a:endParaRPr>
          </a:p>
          <a:p>
            <a:pPr lvl="0" fontAlgn="base">
              <a:lnSpc>
                <a:spcPct val="90000"/>
              </a:lnSpc>
              <a:spcBef>
                <a:spcPts val="100"/>
              </a:spcBef>
              <a:spcAft>
                <a:spcPts val="100"/>
              </a:spcAft>
              <a:buClr>
                <a:srgbClr val="0085C3"/>
              </a:buClr>
            </a:pPr>
            <a:r>
              <a:rPr lang="en-US" sz="1400" b="1" dirty="0">
                <a:solidFill>
                  <a:srgbClr val="000000"/>
                </a:solidFill>
              </a:rPr>
              <a:t>SupportAssist</a:t>
            </a:r>
          </a:p>
          <a:p>
            <a:pPr lvl="0" fontAlgn="base">
              <a:lnSpc>
                <a:spcPct val="90000"/>
              </a:lnSpc>
              <a:spcBef>
                <a:spcPts val="100"/>
              </a:spcBef>
              <a:spcAft>
                <a:spcPts val="100"/>
              </a:spcAft>
              <a:buClr>
                <a:srgbClr val="0085C3"/>
              </a:buClr>
            </a:pPr>
            <a:r>
              <a:rPr lang="en-US" sz="1100" dirty="0">
                <a:solidFill>
                  <a:srgbClr val="000000"/>
                </a:solidFill>
              </a:rPr>
              <a:t>A Windows based software program that automates support from Dell by identifying hardware and software issues on Dell laptops, desktops and tablets.  SupportAssist notifies customers when an issue is detected.</a:t>
            </a:r>
          </a:p>
          <a:p>
            <a:pPr lvl="0" fontAlgn="base">
              <a:lnSpc>
                <a:spcPct val="90000"/>
              </a:lnSpc>
              <a:spcBef>
                <a:spcPts val="100"/>
              </a:spcBef>
              <a:spcAft>
                <a:spcPts val="100"/>
              </a:spcAft>
              <a:buClr>
                <a:srgbClr val="0085C3"/>
              </a:buClr>
            </a:pPr>
            <a:endParaRPr lang="en-US" sz="1100" dirty="0">
              <a:solidFill>
                <a:srgbClr val="000000"/>
              </a:solidFill>
            </a:endParaRPr>
          </a:p>
          <a:p>
            <a:pPr lvl="0" fontAlgn="base">
              <a:lnSpc>
                <a:spcPct val="90000"/>
              </a:lnSpc>
              <a:spcBef>
                <a:spcPts val="100"/>
              </a:spcBef>
              <a:spcAft>
                <a:spcPts val="100"/>
              </a:spcAft>
              <a:buClr>
                <a:srgbClr val="0085C3"/>
              </a:buClr>
            </a:pPr>
            <a:r>
              <a:rPr lang="en-US" sz="1400" b="1" dirty="0">
                <a:solidFill>
                  <a:srgbClr val="000000"/>
                </a:solidFill>
              </a:rPr>
              <a:t>Dell Mobile Connect</a:t>
            </a:r>
          </a:p>
          <a:p>
            <a:pPr lvl="0" fontAlgn="base">
              <a:lnSpc>
                <a:spcPct val="90000"/>
              </a:lnSpc>
              <a:spcBef>
                <a:spcPts val="100"/>
              </a:spcBef>
              <a:spcAft>
                <a:spcPts val="100"/>
              </a:spcAft>
              <a:buClr>
                <a:srgbClr val="0085C3"/>
              </a:buClr>
            </a:pPr>
            <a:r>
              <a:rPr lang="en-US" sz="1100" dirty="0">
                <a:solidFill>
                  <a:srgbClr val="000000"/>
                </a:solidFill>
              </a:rPr>
              <a:t>Allows complete wireless integration between your Dell PC and smartphone. Make calls, send texts, get notifications and even mirror your phone onto your PC to interact with apps</a:t>
            </a:r>
          </a:p>
          <a:p>
            <a:pPr lvl="0" fontAlgn="base">
              <a:lnSpc>
                <a:spcPct val="90000"/>
              </a:lnSpc>
              <a:spcBef>
                <a:spcPts val="100"/>
              </a:spcBef>
              <a:spcAft>
                <a:spcPts val="100"/>
              </a:spcAft>
              <a:buClr>
                <a:srgbClr val="0085C3"/>
              </a:buClr>
            </a:pPr>
            <a:endParaRPr lang="en-US" sz="1100" dirty="0">
              <a:solidFill>
                <a:srgbClr val="000000"/>
              </a:solidFill>
            </a:endParaRPr>
          </a:p>
          <a:p>
            <a:pPr lvl="0" fontAlgn="base">
              <a:lnSpc>
                <a:spcPct val="90000"/>
              </a:lnSpc>
              <a:spcBef>
                <a:spcPts val="100"/>
              </a:spcBef>
              <a:spcAft>
                <a:spcPts val="100"/>
              </a:spcAft>
              <a:buClr>
                <a:srgbClr val="0085C3"/>
              </a:buClr>
            </a:pPr>
            <a:r>
              <a:rPr lang="en-US" sz="1400" b="1" dirty="0">
                <a:solidFill>
                  <a:srgbClr val="000000"/>
                </a:solidFill>
              </a:rPr>
              <a:t>Dell Color Profiles</a:t>
            </a:r>
          </a:p>
          <a:p>
            <a:pPr lvl="0" fontAlgn="base">
              <a:lnSpc>
                <a:spcPct val="90000"/>
              </a:lnSpc>
              <a:spcBef>
                <a:spcPts val="100"/>
              </a:spcBef>
              <a:spcAft>
                <a:spcPts val="100"/>
              </a:spcAft>
              <a:buClr>
                <a:srgbClr val="0085C3"/>
              </a:buClr>
            </a:pPr>
            <a:r>
              <a:rPr lang="en-US" sz="1100" dirty="0">
                <a:solidFill>
                  <a:srgbClr val="000000"/>
                </a:solidFill>
              </a:rPr>
              <a:t>Enhances on-screen content by adjusting perceived color characteristics and assigning color filters based on preference</a:t>
            </a:r>
          </a:p>
          <a:p>
            <a:pPr lvl="0" fontAlgn="base">
              <a:lnSpc>
                <a:spcPct val="90000"/>
              </a:lnSpc>
              <a:spcBef>
                <a:spcPts val="100"/>
              </a:spcBef>
              <a:spcAft>
                <a:spcPts val="100"/>
              </a:spcAft>
              <a:buClr>
                <a:srgbClr val="0085C3"/>
              </a:buClr>
            </a:pPr>
            <a:endParaRPr lang="en-US" sz="1400" b="1" dirty="0">
              <a:solidFill>
                <a:srgbClr val="000000"/>
              </a:solidFill>
            </a:endParaRPr>
          </a:p>
          <a:p>
            <a:pPr lvl="0" fontAlgn="base">
              <a:lnSpc>
                <a:spcPct val="90000"/>
              </a:lnSpc>
              <a:spcBef>
                <a:spcPts val="100"/>
              </a:spcBef>
              <a:spcAft>
                <a:spcPts val="100"/>
              </a:spcAft>
              <a:buClr>
                <a:srgbClr val="0085C3"/>
              </a:buClr>
            </a:pPr>
            <a:r>
              <a:rPr lang="en-US" sz="1400" b="1" dirty="0" err="1">
                <a:solidFill>
                  <a:srgbClr val="000000"/>
                </a:solidFill>
              </a:rPr>
              <a:t>SmartByte</a:t>
            </a:r>
            <a:endParaRPr lang="en-US" sz="1400" b="1" dirty="0">
              <a:solidFill>
                <a:srgbClr val="000000"/>
              </a:solidFill>
            </a:endParaRPr>
          </a:p>
          <a:p>
            <a:pPr fontAlgn="base">
              <a:lnSpc>
                <a:spcPct val="90000"/>
              </a:lnSpc>
              <a:spcBef>
                <a:spcPts val="100"/>
              </a:spcBef>
              <a:spcAft>
                <a:spcPts val="100"/>
              </a:spcAft>
              <a:buClr>
                <a:srgbClr val="0085C3"/>
              </a:buClr>
            </a:pPr>
            <a:r>
              <a:rPr lang="en-US" sz="1100" dirty="0"/>
              <a:t>Experience less buffering, few drops, and better resolution with this network optimizer.  It detects, prioritizes, and delivers your video packets ahead of other network traffic, so streaming video and web calls run smoothly.</a:t>
            </a:r>
            <a:endParaRPr lang="en-US" sz="1100" b="1" dirty="0">
              <a:solidFill>
                <a:srgbClr val="000000"/>
              </a:solidFill>
            </a:endParaRPr>
          </a:p>
          <a:p>
            <a:pPr lvl="0" fontAlgn="base">
              <a:lnSpc>
                <a:spcPct val="90000"/>
              </a:lnSpc>
              <a:spcBef>
                <a:spcPts val="100"/>
              </a:spcBef>
              <a:spcAft>
                <a:spcPts val="100"/>
              </a:spcAft>
              <a:buClr>
                <a:srgbClr val="0085C3"/>
              </a:buClr>
            </a:pPr>
            <a:endParaRPr lang="en-US" sz="1100" b="1" dirty="0">
              <a:solidFill>
                <a:srgbClr val="000000"/>
              </a:solidFill>
            </a:endParaRPr>
          </a:p>
          <a:p>
            <a:pPr lvl="0" fontAlgn="base">
              <a:lnSpc>
                <a:spcPct val="90000"/>
              </a:lnSpc>
              <a:spcBef>
                <a:spcPts val="100"/>
              </a:spcBef>
              <a:spcAft>
                <a:spcPts val="100"/>
              </a:spcAft>
              <a:buClr>
                <a:srgbClr val="0085C3"/>
              </a:buClr>
            </a:pPr>
            <a:r>
              <a:rPr lang="en-US" sz="1400" b="1" dirty="0">
                <a:solidFill>
                  <a:srgbClr val="000000"/>
                </a:solidFill>
              </a:rPr>
              <a:t>Waves MaxxAudio</a:t>
            </a:r>
            <a:r>
              <a:rPr lang="en-US" sz="1400" b="1" baseline="30000" dirty="0">
                <a:solidFill>
                  <a:srgbClr val="000000"/>
                </a:solidFill>
              </a:rPr>
              <a:t>®</a:t>
            </a:r>
            <a:r>
              <a:rPr lang="en-US" sz="1400" b="1" dirty="0">
                <a:solidFill>
                  <a:srgbClr val="000000"/>
                </a:solidFill>
              </a:rPr>
              <a:t> Pro</a:t>
            </a:r>
          </a:p>
          <a:p>
            <a:pPr lvl="0" fontAlgn="base">
              <a:lnSpc>
                <a:spcPct val="90000"/>
              </a:lnSpc>
              <a:spcBef>
                <a:spcPts val="100"/>
              </a:spcBef>
              <a:spcAft>
                <a:spcPts val="100"/>
              </a:spcAft>
              <a:buClr>
                <a:srgbClr val="0085C3"/>
              </a:buClr>
            </a:pPr>
            <a:r>
              <a:rPr lang="en-US" sz="1100" dirty="0"/>
              <a:t>Professional-grade control panel providing audio controls and tuning that adds dimensionality to music and videos.</a:t>
            </a:r>
            <a:endParaRPr lang="en-US" sz="1100" b="1" dirty="0">
              <a:solidFill>
                <a:srgbClr val="000000"/>
              </a:solidFill>
            </a:endParaRPr>
          </a:p>
        </p:txBody>
      </p:sp>
    </p:spTree>
    <p:extLst>
      <p:ext uri="{BB962C8B-B14F-4D97-AF65-F5344CB8AC3E}">
        <p14:creationId xmlns:p14="http://schemas.microsoft.com/office/powerpoint/2010/main" val="3386555940"/>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055"/>
            <a:ext cx="6179345" cy="387798"/>
          </a:xfrm>
        </p:spPr>
        <p:txBody>
          <a:bodyPr/>
          <a:lstStyle/>
          <a:p>
            <a:r>
              <a:rPr lang="en-US" sz="2800" dirty="0">
                <a:solidFill>
                  <a:schemeClr val="bg1">
                    <a:lumMod val="60000"/>
                    <a:lumOff val="40000"/>
                  </a:schemeClr>
                </a:solidFill>
              </a:rPr>
              <a:t>Services for Inspiron</a:t>
            </a:r>
          </a:p>
        </p:txBody>
      </p:sp>
      <p:sp>
        <p:nvSpPr>
          <p:cNvPr id="6" name="Rectangle 5"/>
          <p:cNvSpPr>
            <a:spLocks noChangeArrowheads="1"/>
          </p:cNvSpPr>
          <p:nvPr/>
        </p:nvSpPr>
        <p:spPr bwMode="auto">
          <a:xfrm>
            <a:off x="381000" y="1217545"/>
            <a:ext cx="6970168" cy="5696431"/>
          </a:xfrm>
          <a:prstGeom prst="rect">
            <a:avLst/>
          </a:prstGeom>
          <a:noFill/>
          <a:ln w="9525">
            <a:noFill/>
            <a:miter lim="800000"/>
            <a:headEnd/>
            <a:tailEnd/>
          </a:ln>
        </p:spPr>
        <p:txBody>
          <a:bodyPr wrap="square" tIns="0" bIns="0">
            <a:spAutoFit/>
          </a:bodyPr>
          <a:lstStyle/>
          <a:p>
            <a:pPr fontAlgn="base">
              <a:spcAft>
                <a:spcPts val="800"/>
              </a:spcAft>
              <a:defRPr/>
            </a:pPr>
            <a:r>
              <a:rPr lang="en-US" sz="1050" kern="0" dirty="0">
                <a:solidFill>
                  <a:srgbClr val="000000"/>
                </a:solidFill>
              </a:rPr>
              <a:t>Dell has services to help with technology needs throughout the life of your Inspiron. Our mission is to be the technology services provider you trust to keep you connected and productive so you can focus on doing more. </a:t>
            </a:r>
          </a:p>
          <a:p>
            <a:pPr fontAlgn="base">
              <a:spcBef>
                <a:spcPts val="600"/>
              </a:spcBef>
              <a:spcAft>
                <a:spcPts val="800"/>
              </a:spcAft>
              <a:defRPr/>
            </a:pPr>
            <a:r>
              <a:rPr lang="en-US" altLang="zh-CN" sz="1050" b="1" kern="0" dirty="0">
                <a:solidFill>
                  <a:srgbClr val="000000"/>
                </a:solidFill>
              </a:rPr>
              <a:t>Basic Limited Hardware Warranty Plus Mail-In Service after Remote Diagnosis</a:t>
            </a:r>
          </a:p>
          <a:p>
            <a:pPr fontAlgn="base">
              <a:spcAft>
                <a:spcPts val="800"/>
              </a:spcAft>
              <a:defRPr/>
            </a:pPr>
            <a:r>
              <a:rPr lang="en-US" altLang="zh-CN" sz="1050" kern="0" dirty="0">
                <a:solidFill>
                  <a:srgbClr val="000000"/>
                </a:solidFill>
              </a:rPr>
              <a:t>Dell’s 1 Year Limited Hardware Warranty with Mail-In service after remote diagnosis</a:t>
            </a:r>
            <a:r>
              <a:rPr lang="en-US" altLang="zh-CN" sz="1050" kern="0" baseline="30000" dirty="0">
                <a:solidFill>
                  <a:srgbClr val="000000"/>
                </a:solidFill>
              </a:rPr>
              <a:t>1</a:t>
            </a:r>
            <a:r>
              <a:rPr lang="en-US" altLang="zh-CN" sz="1050" kern="0" dirty="0">
                <a:solidFill>
                  <a:srgbClr val="000000"/>
                </a:solidFill>
              </a:rPr>
              <a:t> – If your system encounters an issue covered by Dell’s Limited Hardware Warranty</a:t>
            </a:r>
            <a:r>
              <a:rPr lang="en-US" altLang="zh-CN" sz="1050" kern="0" baseline="30000" dirty="0">
                <a:solidFill>
                  <a:srgbClr val="000000"/>
                </a:solidFill>
              </a:rPr>
              <a:t>2</a:t>
            </a:r>
            <a:r>
              <a:rPr lang="en-US" altLang="zh-CN" sz="1050" kern="0" dirty="0">
                <a:solidFill>
                  <a:srgbClr val="000000"/>
                </a:solidFill>
              </a:rPr>
              <a:t> and that issue cannot be resolved remotely, this service offers a Mail-In Repair Service (customer provides box and Dell pays shipping) for defects in materials and workmanship in your PC. You can also upgrade or extend your warranty and support coverage with Dell Premium Support. With Premium Support you get 24x7 access to dedicated Dell tech support experts and up to 86% less time on the phone than Limited Hardware Warranty.</a:t>
            </a:r>
            <a:r>
              <a:rPr lang="en-US" altLang="zh-CN" sz="1050" kern="0" baseline="30000" dirty="0">
                <a:solidFill>
                  <a:srgbClr val="000000"/>
                </a:solidFill>
              </a:rPr>
              <a:t>3</a:t>
            </a:r>
            <a:endParaRPr lang="en-US" altLang="zh-CN" sz="400" b="1" kern="0" baseline="30000" dirty="0">
              <a:solidFill>
                <a:srgbClr val="000000"/>
              </a:solidFill>
            </a:endParaRPr>
          </a:p>
          <a:p>
            <a:pPr>
              <a:spcBef>
                <a:spcPts val="600"/>
              </a:spcBef>
              <a:spcAft>
                <a:spcPts val="800"/>
              </a:spcAft>
              <a:defRPr/>
            </a:pPr>
            <a:r>
              <a:rPr lang="en-US" altLang="zh-CN" sz="1050" b="1" kern="0" dirty="0">
                <a:solidFill>
                  <a:srgbClr val="000000"/>
                </a:solidFill>
              </a:rPr>
              <a:t>Dell Premium Support</a:t>
            </a:r>
          </a:p>
          <a:p>
            <a:pPr>
              <a:spcAft>
                <a:spcPts val="800"/>
              </a:spcAft>
              <a:defRPr/>
            </a:pPr>
            <a:r>
              <a:rPr lang="en-US" altLang="zh-CN" sz="1050" kern="0" dirty="0">
                <a:solidFill>
                  <a:srgbClr val="000000"/>
                </a:solidFill>
              </a:rPr>
              <a:t>Tech support can be frustrating with long phone menus, hold times and being transferred again and again. Now, Dell Premium Support, eliminates the hassle with SupportAssist technology by automatically detecting hardware and software issues and proactively alerting you with system alerts and by email when they occur. Our expert technicians even call you with all the information they need to quickly resolve critical issues. You also get 24x7 phone access to experts and onsite support after remote diagnosis</a:t>
            </a:r>
            <a:r>
              <a:rPr lang="en-US" altLang="zh-CN" sz="1050" kern="0" baseline="30000" dirty="0">
                <a:solidFill>
                  <a:srgbClr val="000000"/>
                </a:solidFill>
              </a:rPr>
              <a:t>1</a:t>
            </a:r>
            <a:r>
              <a:rPr lang="en-US" altLang="zh-CN" sz="1050" kern="0" dirty="0">
                <a:solidFill>
                  <a:srgbClr val="000000"/>
                </a:solidFill>
              </a:rPr>
              <a:t>. </a:t>
            </a:r>
          </a:p>
          <a:p>
            <a:pPr>
              <a:spcBef>
                <a:spcPts val="600"/>
              </a:spcBef>
              <a:spcAft>
                <a:spcPts val="800"/>
              </a:spcAft>
              <a:defRPr/>
            </a:pPr>
            <a:r>
              <a:rPr lang="en-US" altLang="zh-CN" sz="1050" b="1" kern="0" dirty="0">
                <a:solidFill>
                  <a:srgbClr val="000000"/>
                </a:solidFill>
              </a:rPr>
              <a:t>Dell Premium Support Plus</a:t>
            </a:r>
            <a:r>
              <a:rPr lang="en-US" altLang="zh-CN" sz="1050" b="1" kern="0" baseline="30000" dirty="0">
                <a:solidFill>
                  <a:srgbClr val="000000"/>
                </a:solidFill>
              </a:rPr>
              <a:t>4</a:t>
            </a:r>
            <a:endParaRPr lang="en-US" altLang="zh-CN" sz="1050" b="1" kern="0" dirty="0">
              <a:solidFill>
                <a:srgbClr val="000000"/>
              </a:solidFill>
            </a:endParaRPr>
          </a:p>
          <a:p>
            <a:pPr>
              <a:spcAft>
                <a:spcPts val="800"/>
              </a:spcAft>
              <a:defRPr/>
            </a:pPr>
            <a:r>
              <a:rPr lang="en-US" altLang="zh-CN" sz="1050" kern="0" dirty="0">
                <a:solidFill>
                  <a:srgbClr val="000000"/>
                </a:solidFill>
              </a:rPr>
              <a:t>Premium Support Plus for PCs is the best supply plan for your busy lifestyle.  Everything you need is included - from easy 24/7 access to experts, to accident repairs, and technicians that come to you.</a:t>
            </a:r>
          </a:p>
          <a:p>
            <a:pPr>
              <a:spcAft>
                <a:spcPts val="800"/>
              </a:spcAft>
              <a:defRPr/>
            </a:pPr>
            <a:r>
              <a:rPr lang="en-US" altLang="zh-CN" sz="1050" kern="0" dirty="0">
                <a:solidFill>
                  <a:srgbClr val="000000"/>
                </a:solidFill>
              </a:rPr>
              <a:t>It keeps your computer running at its best. When used with Dell’s exclusive SupportAssist technology1, it automatically predicts problems before they happen, optimizes PC settings and removes viruses. If there is an issue, work begins without you having to pick up the phone, and that means a faster fix. </a:t>
            </a:r>
          </a:p>
          <a:p>
            <a:pPr>
              <a:spcAft>
                <a:spcPts val="800"/>
              </a:spcAft>
              <a:defRPr/>
            </a:pPr>
            <a:r>
              <a:rPr lang="en-US" altLang="zh-CN" sz="1050" kern="0" dirty="0">
                <a:solidFill>
                  <a:srgbClr val="000000"/>
                </a:solidFill>
              </a:rPr>
              <a:t>Premium Support Plus is the ultimate support experience, designed for you.</a:t>
            </a:r>
          </a:p>
          <a:p>
            <a:pPr fontAlgn="base">
              <a:spcBef>
                <a:spcPts val="600"/>
              </a:spcBef>
              <a:spcAft>
                <a:spcPts val="800"/>
              </a:spcAft>
              <a:defRPr/>
            </a:pPr>
            <a:r>
              <a:rPr lang="en-US" altLang="zh-CN" sz="1050" b="1" kern="0" dirty="0">
                <a:solidFill>
                  <a:srgbClr val="000000"/>
                </a:solidFill>
              </a:rPr>
              <a:t>Accidental Damage Service</a:t>
            </a:r>
            <a:r>
              <a:rPr lang="en-US" altLang="zh-CN" sz="1050" b="1" kern="0" baseline="30000" dirty="0">
                <a:solidFill>
                  <a:srgbClr val="000000"/>
                </a:solidFill>
              </a:rPr>
              <a:t>5</a:t>
            </a:r>
            <a:r>
              <a:rPr lang="en-US" altLang="zh-CN" sz="1050" b="1" kern="0" dirty="0">
                <a:solidFill>
                  <a:srgbClr val="000000"/>
                </a:solidFill>
              </a:rPr>
              <a:t> </a:t>
            </a:r>
          </a:p>
          <a:p>
            <a:pPr>
              <a:spcAft>
                <a:spcPts val="800"/>
              </a:spcAft>
              <a:defRPr/>
            </a:pPr>
            <a:r>
              <a:rPr lang="en-US" altLang="zh-CN" sz="1050" kern="0" dirty="0">
                <a:solidFill>
                  <a:srgbClr val="000000"/>
                </a:solidFill>
              </a:rPr>
              <a:t>Accidents happen – Dell can help. Minimize the unplanned expenses and downtime by protecting you against unforeseen mishaps caused by drops, spills, surges and breaks. No matter how careful you are, accidents can happen. Accidental Damage Service can provide repair or replacement of your system for accidents up to 3 years, not otherwise covered by the Limited Hardware Warranty.</a:t>
            </a:r>
            <a:r>
              <a:rPr lang="en-US" altLang="zh-CN" sz="1050" kern="0" baseline="30000" dirty="0">
                <a:solidFill>
                  <a:srgbClr val="000000"/>
                </a:solidFill>
              </a:rPr>
              <a:t>2</a:t>
            </a:r>
            <a:r>
              <a:rPr lang="en-US" altLang="zh-CN" sz="1050" kern="0" dirty="0">
                <a:solidFill>
                  <a:srgbClr val="000000"/>
                </a:solidFill>
              </a:rPr>
              <a:t> </a:t>
            </a:r>
          </a:p>
        </p:txBody>
      </p:sp>
      <p:sp>
        <p:nvSpPr>
          <p:cNvPr id="8" name="TextBox 7"/>
          <p:cNvSpPr txBox="1"/>
          <p:nvPr/>
        </p:nvSpPr>
        <p:spPr>
          <a:xfrm>
            <a:off x="381000" y="7085100"/>
            <a:ext cx="7031739" cy="1840504"/>
          </a:xfrm>
          <a:prstGeom prst="rect">
            <a:avLst/>
          </a:prstGeom>
          <a:noFill/>
        </p:spPr>
        <p:txBody>
          <a:bodyPr wrap="square" rtlCol="0">
            <a:spAutoFit/>
          </a:bodyPr>
          <a:lstStyle/>
          <a:p>
            <a:pPr>
              <a:lnSpc>
                <a:spcPct val="90000"/>
              </a:lnSpc>
              <a:spcBef>
                <a:spcPts val="600"/>
              </a:spcBef>
              <a:buClr>
                <a:srgbClr val="444444"/>
              </a:buClr>
            </a:pPr>
            <a:r>
              <a:rPr lang="en-US" sz="800" dirty="0">
                <a:solidFill>
                  <a:srgbClr val="000000">
                    <a:lumMod val="50000"/>
                    <a:lumOff val="50000"/>
                  </a:srgbClr>
                </a:solidFill>
              </a:rPr>
              <a:t>1 - Onsite Service is not available on Chromebook or Venue tablets, except the Venue 11 Pro. Remote Diagnosis is determination by online/phone technician of cause of issue; may involve customer access to inside of system and multiple or extended sessions. If issue is covered by Limited Hardware Warranty and not resolved remotely, technician and/or part will be dispatched, usually in 1 or 2 business days following completion of Remote Diagnosis. Onsite Service is provided by Dell Marketing L.P. Availability varies. Other conditions apply. For complete details about Onsite Service, see dell.com/ servicecontracts  </a:t>
            </a:r>
          </a:p>
          <a:p>
            <a:pPr>
              <a:lnSpc>
                <a:spcPct val="90000"/>
              </a:lnSpc>
              <a:spcBef>
                <a:spcPts val="600"/>
              </a:spcBef>
              <a:buClr>
                <a:srgbClr val="444444"/>
              </a:buClr>
            </a:pPr>
            <a:r>
              <a:rPr lang="en-US" sz="800" dirty="0">
                <a:solidFill>
                  <a:srgbClr val="000000">
                    <a:lumMod val="50000"/>
                    <a:lumOff val="50000"/>
                  </a:srgbClr>
                </a:solidFill>
              </a:rPr>
              <a:t>2 - For copy of Limited Hardware Warranty, write Dell USA LP, Attn: Warranties, One Dell Way, Round Rock, TX 78682.</a:t>
            </a:r>
          </a:p>
          <a:p>
            <a:pPr>
              <a:lnSpc>
                <a:spcPct val="90000"/>
              </a:lnSpc>
              <a:spcBef>
                <a:spcPts val="600"/>
              </a:spcBef>
              <a:buClr>
                <a:srgbClr val="444444"/>
              </a:buClr>
            </a:pPr>
            <a:r>
              <a:rPr lang="en-US" sz="800" dirty="0">
                <a:solidFill>
                  <a:srgbClr val="000000">
                    <a:lumMod val="50000"/>
                    <a:lumOff val="50000"/>
                  </a:srgbClr>
                </a:solidFill>
              </a:rPr>
              <a:t>3 - Based on May 2015 Principled Technologies Test Report commissioned by Dell comparing Premium Support with Ltd. Hardware Warranty tech support troubleshooting for hard drive failure. Actual results will vary. Click here for full report.</a:t>
            </a:r>
          </a:p>
          <a:p>
            <a:pPr>
              <a:lnSpc>
                <a:spcPct val="90000"/>
              </a:lnSpc>
              <a:spcBef>
                <a:spcPts val="600"/>
              </a:spcBef>
              <a:buClr>
                <a:srgbClr val="444444"/>
              </a:buClr>
            </a:pPr>
            <a:r>
              <a:rPr lang="en-US" sz="800" dirty="0">
                <a:solidFill>
                  <a:srgbClr val="000000">
                    <a:lumMod val="50000"/>
                    <a:lumOff val="50000"/>
                  </a:srgbClr>
                </a:solidFill>
              </a:rPr>
              <a:t>4 - SupportAssist: SupportAssist not available on Linux, Windows RT, Android, Ubuntu or Chrome based products. SupportAssist automatically detects and proactively alerts Dell to: operating system issues, software upgrades, driver updates and patches, failures of hard drives, batteries. Predictive analysis failure detection is limited to hard drives, solid state drives and batteries.</a:t>
            </a:r>
          </a:p>
          <a:p>
            <a:pPr>
              <a:lnSpc>
                <a:spcPct val="90000"/>
              </a:lnSpc>
              <a:spcBef>
                <a:spcPts val="600"/>
              </a:spcBef>
              <a:buClr>
                <a:srgbClr val="444444"/>
              </a:buClr>
            </a:pPr>
            <a:r>
              <a:rPr lang="en-US" sz="800" dirty="0">
                <a:solidFill>
                  <a:srgbClr val="000000">
                    <a:lumMod val="50000"/>
                    <a:lumOff val="50000"/>
                  </a:srgbClr>
                </a:solidFill>
              </a:rPr>
              <a:t>5 - This service excludes theft, loss, and damage due to fire, flood or other acts of nature, or intentional damage. Customers may be required to return unit to Dell. Limit of 1 qualified incident per contract year. For complete details, visit www.dell.com/servicecontracts.</a:t>
            </a:r>
          </a:p>
        </p:txBody>
      </p:sp>
      <p:cxnSp>
        <p:nvCxnSpPr>
          <p:cNvPr id="9" name="Straight Connector 8"/>
          <p:cNvCxnSpPr/>
          <p:nvPr/>
        </p:nvCxnSpPr>
        <p:spPr>
          <a:xfrm>
            <a:off x="457200" y="978684"/>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398128"/>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9106"/>
            <a:ext cx="6041574" cy="387798"/>
          </a:xfrm>
        </p:spPr>
        <p:txBody>
          <a:bodyPr/>
          <a:lstStyle/>
          <a:p>
            <a:r>
              <a:rPr lang="en-US" sz="2800" dirty="0">
                <a:solidFill>
                  <a:schemeClr val="bg1">
                    <a:lumMod val="60000"/>
                    <a:lumOff val="40000"/>
                  </a:schemeClr>
                </a:solidFill>
              </a:rPr>
              <a:t>Important information</a:t>
            </a:r>
          </a:p>
        </p:txBody>
      </p:sp>
      <p:sp>
        <p:nvSpPr>
          <p:cNvPr id="3" name="Text Box 4"/>
          <p:cNvSpPr txBox="1">
            <a:spLocks noChangeArrowheads="1"/>
          </p:cNvSpPr>
          <p:nvPr/>
        </p:nvSpPr>
        <p:spPr bwMode="auto">
          <a:xfrm>
            <a:off x="356390" y="8200253"/>
            <a:ext cx="6934956" cy="784830"/>
          </a:xfrm>
          <a:prstGeom prst="rect">
            <a:avLst/>
          </a:prstGeom>
          <a:noFill/>
          <a:ln w="9525">
            <a:noFill/>
            <a:miter lim="800000"/>
            <a:headEnd/>
            <a:tailEnd/>
          </a:ln>
        </p:spPr>
        <p:txBody>
          <a:bodyPr wrap="square">
            <a:spAutoFit/>
          </a:bodyPr>
          <a:lstStyle/>
          <a:p>
            <a:pPr fontAlgn="base">
              <a:spcBef>
                <a:spcPct val="0"/>
              </a:spcBef>
              <a:spcAft>
                <a:spcPct val="0"/>
              </a:spcAft>
            </a:pPr>
            <a:r>
              <a:rPr lang="en-US" altLang="zh-CN" sz="900" dirty="0">
                <a:solidFill>
                  <a:schemeClr val="tx1">
                    <a:lumMod val="50000"/>
                    <a:lumOff val="50000"/>
                  </a:schemeClr>
                </a:solidFill>
                <a:ea typeface="SimSun" pitchFamily="2" charset="-122"/>
              </a:rPr>
              <a:t>Copyright 2018 Dell Inc.  All rights reserved.  Intel and Core are trademarks or registered trademarks of Intel Corporation or its subsidiaries in the United States of America and other countries. Microsoft, Windows, and Windows 10 are registered trademarks of Microsoft Corporation. Other trademarks or trade names may be used in this document to refer to either the entities claiming the marks and names or their products. Dell disclaims proprietary interest in the marks and names of others. Reproduction in any manner whatsoever without express written permission from Dell Inc. is strictly forbidden.  </a:t>
            </a:r>
          </a:p>
        </p:txBody>
      </p:sp>
      <p:sp>
        <p:nvSpPr>
          <p:cNvPr id="6" name="Content Placeholder 2"/>
          <p:cNvSpPr txBox="1">
            <a:spLocks/>
          </p:cNvSpPr>
          <p:nvPr/>
        </p:nvSpPr>
        <p:spPr bwMode="auto">
          <a:xfrm>
            <a:off x="457199" y="1769341"/>
            <a:ext cx="6891867" cy="55707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6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0" marR="0" lvl="0" indent="0" defTabSz="914400" rtl="0" eaLnBrk="1" fontAlgn="base" latinLnBrk="0" hangingPunct="1">
              <a:lnSpc>
                <a:spcPct val="90000"/>
              </a:lnSpc>
              <a:spcBef>
                <a:spcPts val="0"/>
              </a:spcBef>
              <a:spcAft>
                <a:spcPct val="0"/>
              </a:spcAft>
              <a:buClr>
                <a:srgbClr val="0085C3"/>
              </a:buClr>
              <a:buSzTx/>
              <a:buFont typeface="Arial" pitchFamily="34" charset="0"/>
              <a:buNone/>
              <a:tabLst/>
              <a:defRPr/>
            </a:pPr>
            <a:r>
              <a:rPr kumimoji="0" lang="en-US" sz="1000" b="1" i="0" u="none" strike="noStrike" kern="0" cap="none" spc="0" normalizeH="0" baseline="0" noProof="0" dirty="0">
                <a:ln>
                  <a:noFill/>
                </a:ln>
                <a:solidFill>
                  <a:srgbClr val="000000"/>
                </a:solidFill>
                <a:effectLst/>
                <a:uLnTx/>
                <a:uFillTx/>
                <a:latin typeface="+mn-lt"/>
              </a:rPr>
              <a:t>Hard Drives: </a:t>
            </a:r>
            <a:r>
              <a:rPr kumimoji="0" lang="en-US" sz="1000" b="0" i="0" u="none" strike="noStrike" kern="0" cap="none" spc="0" normalizeH="0" baseline="0" noProof="0" dirty="0">
                <a:ln>
                  <a:noFill/>
                </a:ln>
                <a:solidFill>
                  <a:srgbClr val="000000"/>
                </a:solidFill>
                <a:effectLst/>
                <a:uLnTx/>
                <a:uFillTx/>
                <a:latin typeface="+mn-lt"/>
              </a:rPr>
              <a:t>GB means 1 billion bytes and TB equals 1 trillion bytes; actual capacity varies with preloaded material and</a:t>
            </a:r>
            <a:r>
              <a:rPr kumimoji="0" lang="en-US" sz="1000" b="0" i="0" u="none" strike="noStrike" kern="0" cap="none" spc="0" normalizeH="0" noProof="0" dirty="0">
                <a:ln>
                  <a:noFill/>
                </a:ln>
                <a:solidFill>
                  <a:srgbClr val="000000"/>
                </a:solidFill>
                <a:effectLst/>
                <a:uLnTx/>
                <a:uFillTx/>
                <a:latin typeface="+mn-lt"/>
              </a:rPr>
              <a:t> </a:t>
            </a:r>
            <a:r>
              <a:rPr kumimoji="0" lang="en-US" sz="1000" b="0" i="0" u="none" strike="noStrike" kern="0" cap="none" spc="0" normalizeH="0" baseline="0" noProof="0" dirty="0">
                <a:ln>
                  <a:noFill/>
                </a:ln>
                <a:solidFill>
                  <a:srgbClr val="000000"/>
                </a:solidFill>
                <a:effectLst/>
                <a:uLnTx/>
                <a:uFillTx/>
                <a:latin typeface="+mn-lt"/>
              </a:rPr>
              <a:t>operating</a:t>
            </a:r>
            <a:r>
              <a:rPr lang="en-US" sz="1000" kern="0" dirty="0">
                <a:solidFill>
                  <a:srgbClr val="000000"/>
                </a:solidFill>
                <a:latin typeface="+mn-lt"/>
              </a:rPr>
              <a:t> </a:t>
            </a:r>
            <a:r>
              <a:rPr kumimoji="0" lang="en-US" sz="1000" b="0" i="0" u="none" strike="noStrike" kern="0" cap="none" spc="0" normalizeH="0" baseline="0" noProof="0" dirty="0">
                <a:ln>
                  <a:noFill/>
                </a:ln>
                <a:solidFill>
                  <a:srgbClr val="000000"/>
                </a:solidFill>
                <a:effectLst/>
                <a:uLnTx/>
                <a:uFillTx/>
                <a:latin typeface="+mn-lt"/>
              </a:rPr>
              <a:t>environment and will be less. </a:t>
            </a:r>
          </a:p>
          <a:p>
            <a:pPr marL="228600" marR="0" lvl="0" indent="0" defTabSz="914400" rtl="0" eaLnBrk="1" fontAlgn="base" latinLnBrk="0" hangingPunct="1">
              <a:lnSpc>
                <a:spcPct val="90000"/>
              </a:lnSpc>
              <a:spcBef>
                <a:spcPts val="0"/>
              </a:spcBef>
              <a:spcAft>
                <a:spcPct val="0"/>
              </a:spcAft>
              <a:buClr>
                <a:srgbClr val="0085C3"/>
              </a:buClr>
              <a:buSzTx/>
              <a:buFont typeface="Arial" pitchFamily="34" charset="0"/>
              <a:buNone/>
              <a:tabLst/>
              <a:defRPr/>
            </a:pPr>
            <a:endParaRPr lang="en-US" sz="1000" b="1" kern="0" dirty="0">
              <a:solidFill>
                <a:srgbClr val="000000"/>
              </a:solidFill>
              <a:latin typeface="+mn-lt"/>
            </a:endParaRPr>
          </a:p>
          <a:p>
            <a:pPr marL="0" indent="0">
              <a:spcBef>
                <a:spcPts val="0"/>
              </a:spcBef>
              <a:buClr>
                <a:srgbClr val="0085C3"/>
              </a:buClr>
              <a:buNone/>
              <a:defRPr/>
            </a:pPr>
            <a:r>
              <a:rPr lang="en-US" sz="1000" b="1" kern="0" dirty="0">
                <a:solidFill>
                  <a:srgbClr val="000000"/>
                </a:solidFill>
                <a:latin typeface="+mn-lt"/>
              </a:rPr>
              <a:t>Graphics &amp; shared memory: </a:t>
            </a:r>
            <a:r>
              <a:rPr lang="en-US" sz="1000" kern="0" dirty="0">
                <a:solidFill>
                  <a:srgbClr val="000000"/>
                </a:solidFill>
                <a:latin typeface="+mn-lt"/>
              </a:rPr>
              <a:t>GB means 1 billion bytes and TB equals 1 trillion bytes; significant system memory may be used to support graphics, depending on system memory size and other factors.</a:t>
            </a:r>
          </a:p>
          <a:p>
            <a:pPr marL="0" indent="0">
              <a:spcBef>
                <a:spcPts val="0"/>
              </a:spcBef>
              <a:buClr>
                <a:srgbClr val="0085C3"/>
              </a:buClr>
              <a:buNone/>
              <a:defRPr/>
            </a:pPr>
            <a:endParaRPr kumimoji="0" lang="en-US" sz="1000" b="0" i="0" u="none" strike="noStrike" kern="0" cap="none" spc="0" normalizeH="0" baseline="0" noProof="0" dirty="0">
              <a:ln>
                <a:noFill/>
              </a:ln>
              <a:solidFill>
                <a:srgbClr val="000000"/>
              </a:solidFill>
              <a:effectLst/>
              <a:uLnTx/>
              <a:uFillTx/>
              <a:latin typeface="+mn-lt"/>
            </a:endParaRPr>
          </a:p>
          <a:p>
            <a:pPr marL="0" marR="0" lvl="0" indent="0">
              <a:spcBef>
                <a:spcPts val="0"/>
              </a:spcBef>
              <a:buClr>
                <a:srgbClr val="0085C3"/>
              </a:buClr>
              <a:buSzTx/>
              <a:buNone/>
              <a:tabLst/>
              <a:defRPr/>
            </a:pPr>
            <a:r>
              <a:rPr lang="en-US" sz="1000" b="1" kern="0" dirty="0">
                <a:solidFill>
                  <a:srgbClr val="000000"/>
                </a:solidFill>
                <a:latin typeface="+mn-lt"/>
              </a:rPr>
              <a:t>Wireless connectivity: </a:t>
            </a:r>
            <a:r>
              <a:rPr lang="en-US" sz="1000" kern="0" dirty="0">
                <a:solidFill>
                  <a:srgbClr val="000000"/>
                </a:solidFill>
                <a:latin typeface="+mn-lt"/>
              </a:rPr>
              <a:t>Where wireless access is available. Additional access charges apply in some locations.</a:t>
            </a:r>
          </a:p>
          <a:p>
            <a:pPr marL="0" marR="0" lvl="0" indent="0">
              <a:spcBef>
                <a:spcPts val="0"/>
              </a:spcBef>
              <a:buClr>
                <a:srgbClr val="0085C3"/>
              </a:buClr>
              <a:buSzTx/>
              <a:buNone/>
              <a:tabLst/>
              <a:defRPr/>
            </a:pPr>
            <a:endParaRPr lang="en-US" sz="1000" b="1" kern="0" dirty="0">
              <a:solidFill>
                <a:srgbClr val="000000"/>
              </a:solidFill>
              <a:latin typeface="+mn-lt"/>
            </a:endParaRPr>
          </a:p>
          <a:p>
            <a:pPr marL="0" marR="0" lvl="0" indent="0">
              <a:spcBef>
                <a:spcPts val="0"/>
              </a:spcBef>
              <a:buClr>
                <a:srgbClr val="0085C3"/>
              </a:buClr>
              <a:buSzTx/>
              <a:buNone/>
              <a:tabLst/>
              <a:defRPr/>
            </a:pPr>
            <a:r>
              <a:rPr lang="en-US" sz="1000" b="1" kern="0" dirty="0">
                <a:solidFill>
                  <a:srgbClr val="000000"/>
                </a:solidFill>
                <a:latin typeface="+mn-lt"/>
              </a:rPr>
              <a:t>Weight:  </a:t>
            </a:r>
            <a:r>
              <a:rPr lang="en-US" sz="1000" kern="0" dirty="0">
                <a:solidFill>
                  <a:srgbClr val="000000"/>
                </a:solidFill>
                <a:latin typeface="+mn-lt"/>
              </a:rPr>
              <a:t>Weights vary depending on configuration and manufacturing variability.</a:t>
            </a: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kumimoji="0" lang="en-US" sz="1000" b="1"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r>
              <a:rPr kumimoji="0" lang="en-US" sz="1000" b="1" i="0" u="none" strike="noStrike" kern="0" cap="none" spc="0" normalizeH="0" baseline="0" noProof="0" dirty="0">
                <a:ln>
                  <a:noFill/>
                </a:ln>
                <a:solidFill>
                  <a:srgbClr val="000000"/>
                </a:solidFill>
                <a:effectLst/>
                <a:uLnTx/>
                <a:uFillTx/>
                <a:latin typeface="+mn-lt"/>
              </a:rPr>
              <a:t>Limited hardware warranty: </a:t>
            </a:r>
            <a:r>
              <a:rPr kumimoji="0" lang="en-US" sz="1000" b="0" i="0" u="none" strike="noStrike" kern="0" cap="none" spc="0" normalizeH="0" baseline="0" noProof="0" dirty="0">
                <a:ln>
                  <a:noFill/>
                </a:ln>
                <a:solidFill>
                  <a:srgbClr val="000000"/>
                </a:solidFill>
                <a:effectLst/>
                <a:uLnTx/>
                <a:uFillTx/>
                <a:latin typeface="+mn-lt"/>
              </a:rPr>
              <a:t>For copy of Ltd Hardware Warranty, write Dell USA LP, Attn: Warranties, One Dell Way, Round Rock, TX 78682 or see </a:t>
            </a:r>
            <a:r>
              <a:rPr kumimoji="0" lang="en-US" sz="1000" b="0" i="0" u="none" strike="noStrike" kern="0" cap="none" spc="0" normalizeH="0" baseline="0" noProof="0" dirty="0">
                <a:ln>
                  <a:noFill/>
                </a:ln>
                <a:solidFill>
                  <a:srgbClr val="444444">
                    <a:lumMod val="60000"/>
                    <a:lumOff val="40000"/>
                  </a:srgbClr>
                </a:solidFill>
                <a:effectLst/>
                <a:uLnTx/>
                <a:uFillTx/>
                <a:latin typeface="+mn-lt"/>
                <a:hlinkClick r:id="rId2"/>
              </a:rPr>
              <a:t>www.dell.com/warranty</a:t>
            </a:r>
            <a:r>
              <a:rPr kumimoji="0" lang="en-US" sz="1000" b="0" i="0" u="none" strike="noStrike" kern="0" cap="none" spc="0" normalizeH="0" baseline="0" noProof="0" dirty="0">
                <a:ln>
                  <a:noFill/>
                </a:ln>
                <a:solidFill>
                  <a:srgbClr val="444444">
                    <a:lumMod val="60000"/>
                    <a:lumOff val="40000"/>
                  </a:srgbClr>
                </a:solidFill>
                <a:effectLst/>
                <a:uLnTx/>
                <a:uFillTx/>
                <a:latin typeface="+mn-lt"/>
              </a:rPr>
              <a:t>.</a:t>
            </a:r>
            <a:endParaRPr kumimoji="0" lang="en-US" sz="1000" b="1"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kumimoji="0" lang="en-US" sz="1000" b="1"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r>
              <a:rPr kumimoji="0" lang="en-US" sz="1000" b="1" i="0" u="none" strike="noStrike" kern="0" cap="none" spc="0" normalizeH="0" baseline="0" noProof="0" dirty="0">
                <a:ln>
                  <a:noFill/>
                </a:ln>
                <a:solidFill>
                  <a:srgbClr val="000000"/>
                </a:solidFill>
                <a:effectLst/>
                <a:uLnTx/>
                <a:uFillTx/>
                <a:latin typeface="+mn-lt"/>
              </a:rPr>
              <a:t>Dell ProSupport™: </a:t>
            </a:r>
            <a:r>
              <a:rPr kumimoji="0" lang="en-US" sz="1000" b="0" i="0" u="none" strike="noStrike" kern="0" cap="none" spc="0" normalizeH="0" baseline="0" noProof="0" dirty="0">
                <a:ln>
                  <a:noFill/>
                </a:ln>
                <a:solidFill>
                  <a:srgbClr val="000000"/>
                </a:solidFill>
                <a:effectLst/>
                <a:uLnTx/>
                <a:uFillTx/>
                <a:latin typeface="+mn-lt"/>
              </a:rPr>
              <a:t>Availability and terms of Dell Services vary by region. For more information, visit</a:t>
            </a:r>
            <a:r>
              <a:rPr kumimoji="0" lang="en-US" sz="1000" b="0" i="0" u="none" strike="noStrike" kern="0" cap="none" spc="0" normalizeH="0" noProof="0" dirty="0">
                <a:ln>
                  <a:noFill/>
                </a:ln>
                <a:solidFill>
                  <a:srgbClr val="000000"/>
                </a:solidFill>
                <a:effectLst/>
                <a:uLnTx/>
                <a:uFillTx/>
                <a:latin typeface="+mn-lt"/>
              </a:rPr>
              <a:t> </a:t>
            </a:r>
            <a:r>
              <a:rPr kumimoji="0" lang="en-US" sz="1000" b="0" i="0" u="sng" strike="noStrike" kern="0" cap="none" spc="0" normalizeH="0" baseline="0" noProof="0" dirty="0">
                <a:ln>
                  <a:noFill/>
                </a:ln>
                <a:solidFill>
                  <a:srgbClr val="000000"/>
                </a:solidFill>
                <a:effectLst/>
                <a:uLnTx/>
                <a:uFillTx/>
                <a:latin typeface="+mn-lt"/>
                <a:hlinkClick r:id="rId3"/>
              </a:rPr>
              <a:t>www.dell.com/servicedescriptions</a:t>
            </a:r>
            <a:r>
              <a:rPr kumimoji="0" lang="en-US" sz="1000" b="0" i="0" u="none" strike="noStrike" kern="0" cap="none" spc="0" normalizeH="0" baseline="0" noProof="0" dirty="0">
                <a:ln>
                  <a:noFill/>
                </a:ln>
                <a:solidFill>
                  <a:srgbClr val="000000"/>
                </a:solidFill>
                <a:effectLst/>
                <a:uLnTx/>
                <a:uFillTx/>
                <a:latin typeface="+mn-lt"/>
              </a:rPr>
              <a:t>.</a:t>
            </a:r>
          </a:p>
          <a:p>
            <a:pPr marL="22860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kumimoji="0" lang="en-US" sz="1000" b="1" i="0" u="none" strike="noStrike" kern="0" cap="none" spc="0" normalizeH="0" baseline="0" noProof="0" dirty="0">
              <a:ln>
                <a:noFill/>
              </a:ln>
              <a:solidFill>
                <a:srgbClr val="000000"/>
              </a:solidFill>
              <a:effectLst/>
              <a:uLnTx/>
              <a:uFillTx/>
              <a:latin typeface="+mn-lt"/>
            </a:endParaRPr>
          </a:p>
          <a:p>
            <a:pPr marL="0" indent="0">
              <a:spcBef>
                <a:spcPts val="0"/>
              </a:spcBef>
              <a:buClr>
                <a:srgbClr val="0085C3"/>
              </a:buClr>
              <a:buNone/>
              <a:defRPr/>
            </a:pPr>
            <a:r>
              <a:rPr lang="en-US" sz="1000" b="1" kern="0" dirty="0">
                <a:solidFill>
                  <a:srgbClr val="000000"/>
                </a:solidFill>
                <a:latin typeface="+mn-lt"/>
              </a:rPr>
              <a:t>Accidental Damage: </a:t>
            </a:r>
            <a:r>
              <a:rPr lang="en-US" sz="1000" kern="0" dirty="0">
                <a:solidFill>
                  <a:srgbClr val="000000"/>
                </a:solidFill>
                <a:latin typeface="+mn-lt"/>
              </a:rPr>
              <a:t>Service excludes theft, loss, and damage due to fire, flood or other acts of nature, or intentional</a:t>
            </a:r>
          </a:p>
          <a:p>
            <a:pPr marL="0" indent="0">
              <a:spcBef>
                <a:spcPts val="0"/>
              </a:spcBef>
              <a:buClr>
                <a:srgbClr val="0085C3"/>
              </a:buClr>
              <a:buNone/>
              <a:defRPr/>
            </a:pPr>
            <a:r>
              <a:rPr lang="en-US" sz="1000" kern="0" dirty="0">
                <a:solidFill>
                  <a:srgbClr val="000000"/>
                </a:solidFill>
                <a:latin typeface="+mn-lt"/>
              </a:rPr>
              <a:t>damage. Customer may be required to return unit to Dell. For complete details, visit </a:t>
            </a:r>
            <a:r>
              <a:rPr lang="en-US" sz="1000" kern="0" dirty="0">
                <a:solidFill>
                  <a:srgbClr val="000000"/>
                </a:solidFill>
                <a:latin typeface="+mn-lt"/>
                <a:hlinkClick r:id="rId4"/>
              </a:rPr>
              <a:t>www.dell.com/servicecontracts</a:t>
            </a:r>
            <a:r>
              <a:rPr lang="en-US" sz="1000" kern="0" dirty="0">
                <a:solidFill>
                  <a:srgbClr val="000000"/>
                </a:solidFill>
                <a:latin typeface="+mn-lt"/>
              </a:rPr>
              <a:t>.</a:t>
            </a: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kumimoji="0" lang="en-US" sz="1000" b="1"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r>
              <a:rPr kumimoji="0" lang="en-US" sz="1000" b="1" i="0" u="none" strike="noStrike" kern="0" cap="none" spc="0" normalizeH="0" baseline="0" noProof="0" dirty="0">
                <a:ln>
                  <a:noFill/>
                </a:ln>
                <a:solidFill>
                  <a:srgbClr val="000000"/>
                </a:solidFill>
                <a:effectLst/>
                <a:uLnTx/>
                <a:uFillTx/>
                <a:latin typeface="+mn-lt"/>
              </a:rPr>
              <a:t>Return for Repair after Remote Diagnosis:</a:t>
            </a:r>
            <a:r>
              <a:rPr kumimoji="0" lang="en-US" sz="1000" b="0" i="0" u="none" strike="noStrike" kern="0" cap="none" spc="0" normalizeH="0" baseline="0" noProof="0" dirty="0">
                <a:ln>
                  <a:noFill/>
                </a:ln>
                <a:solidFill>
                  <a:srgbClr val="000000"/>
                </a:solidFill>
                <a:effectLst/>
                <a:uLnTx/>
                <a:uFillTx/>
                <a:latin typeface="+mn-lt"/>
              </a:rPr>
              <a:t> Remote Diagnosis is determination by online/phone technician of cause of issue; may involve customer access to inside of system and multiple or extended sessions. If issue is covered by Limited Hardware and not resolved remotely, this service offers a 10-14 day mail-in repair option following completion of Remote Diagnosis</a:t>
            </a:r>
            <a:endParaRPr kumimoji="0" lang="en-US" sz="1000" b="1"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kumimoji="0" lang="en-US" sz="1000" b="1"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r>
              <a:rPr kumimoji="0" lang="en-US" sz="1000" b="1" i="0" u="none" strike="noStrike" kern="0" cap="none" spc="0" normalizeH="0" baseline="0" noProof="0" dirty="0">
                <a:ln>
                  <a:noFill/>
                </a:ln>
                <a:solidFill>
                  <a:srgbClr val="000000"/>
                </a:solidFill>
                <a:effectLst/>
                <a:uLnTx/>
                <a:uFillTx/>
                <a:latin typeface="+mn-lt"/>
              </a:rPr>
              <a:t>Rapid Return for Repair after Remote Diagnosis:</a:t>
            </a:r>
            <a:r>
              <a:rPr kumimoji="0" lang="en-US" sz="1000" b="0" i="0" u="none" strike="noStrike" kern="0" cap="none" spc="0" normalizeH="0" baseline="0" noProof="0" dirty="0">
                <a:ln>
                  <a:noFill/>
                </a:ln>
                <a:solidFill>
                  <a:srgbClr val="000000"/>
                </a:solidFill>
                <a:effectLst/>
                <a:uLnTx/>
                <a:uFillTx/>
                <a:latin typeface="+mn-lt"/>
              </a:rPr>
              <a:t>  Remote Diagnosis is determination by online/phone technician of cause of issue and multiple or extended sessions. If issue is covered by Limited Hardware</a:t>
            </a:r>
            <a:r>
              <a:rPr lang="en-US" sz="1000" kern="0" dirty="0">
                <a:solidFill>
                  <a:srgbClr val="000000"/>
                </a:solidFill>
                <a:latin typeface="+mn-lt"/>
              </a:rPr>
              <a:t> </a:t>
            </a:r>
            <a:r>
              <a:rPr kumimoji="0" lang="en-US" sz="1000" b="0" i="0" u="none" strike="noStrike" kern="0" cap="none" spc="0" normalizeH="0" baseline="0" noProof="0" dirty="0">
                <a:ln>
                  <a:noFill/>
                </a:ln>
                <a:solidFill>
                  <a:srgbClr val="000000"/>
                </a:solidFill>
                <a:effectLst/>
                <a:uLnTx/>
                <a:uFillTx/>
                <a:latin typeface="+mn-lt"/>
              </a:rPr>
              <a:t>Warranty </a:t>
            </a:r>
            <a:endParaRPr lang="en-US" sz="1000" kern="0" noProof="0" dirty="0">
              <a:solidFill>
                <a:srgbClr val="000000"/>
              </a:solidFill>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r>
              <a:rPr kumimoji="0" lang="en-US" sz="1000" b="0" i="0" u="none" strike="noStrike" kern="0" cap="none" spc="0" normalizeH="0" baseline="0" noProof="0" dirty="0">
                <a:ln>
                  <a:noFill/>
                </a:ln>
                <a:solidFill>
                  <a:srgbClr val="000000"/>
                </a:solidFill>
                <a:effectLst/>
                <a:uLnTx/>
                <a:uFillTx/>
                <a:latin typeface="+mn-lt"/>
              </a:rPr>
              <a:t>(</a:t>
            </a:r>
            <a:r>
              <a:rPr kumimoji="0" lang="en-US" sz="1000" b="0" i="0" u="none" strike="noStrike" kern="0" cap="none" spc="0" normalizeH="0" baseline="0" noProof="0" dirty="0">
                <a:ln>
                  <a:noFill/>
                </a:ln>
                <a:solidFill>
                  <a:srgbClr val="000000"/>
                </a:solidFill>
                <a:effectLst/>
                <a:uLnTx/>
                <a:uFillTx/>
                <a:latin typeface="+mn-lt"/>
                <a:hlinkClick r:id="rId2" tooltip="http://www.dell.com/warranty"/>
              </a:rPr>
              <a:t>www.dell.com/warranty</a:t>
            </a:r>
            <a:r>
              <a:rPr kumimoji="0" lang="en-US" sz="1000" b="0" i="0" u="none" strike="noStrike" kern="0" cap="none" spc="0" normalizeH="0" baseline="0" noProof="0" dirty="0">
                <a:ln>
                  <a:noFill/>
                </a:ln>
                <a:solidFill>
                  <a:srgbClr val="000000"/>
                </a:solidFill>
                <a:effectLst/>
                <a:uLnTx/>
                <a:uFillTx/>
                <a:latin typeface="+mn-lt"/>
              </a:rPr>
              <a:t>) and not resolved remotely, shipping instructions will be provided. Next Business Day shipping not available in all areas, which may delay repair and return times.  Other conditions apply. For complete details about Rapid Return service, visit </a:t>
            </a:r>
            <a:r>
              <a:rPr kumimoji="0" lang="en-US" sz="1000" b="0" i="0" u="none" strike="noStrike" kern="0" cap="none" spc="0" normalizeH="0" baseline="0" noProof="0" dirty="0">
                <a:ln>
                  <a:noFill/>
                </a:ln>
                <a:solidFill>
                  <a:srgbClr val="000000"/>
                </a:solidFill>
                <a:effectLst/>
                <a:uLnTx/>
                <a:uFillTx/>
                <a:latin typeface="+mn-lt"/>
                <a:hlinkClick r:id="rId4" tooltip="http://www.dell.com/servicecontracts"/>
              </a:rPr>
              <a:t>www.dell.com/servicecontracts</a:t>
            </a:r>
            <a:endParaRPr kumimoji="0" lang="en-US" sz="1000" b="0"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lang="en-US" sz="1000" kern="0" dirty="0">
              <a:solidFill>
                <a:srgbClr val="000000"/>
              </a:solidFill>
              <a:latin typeface="+mn-lt"/>
            </a:endParaRPr>
          </a:p>
          <a:p>
            <a:pPr marL="0" marR="0" lvl="0" indent="0" defTabSz="914400" rtl="0" eaLnBrk="1" fontAlgn="base" latinLnBrk="0" hangingPunct="1">
              <a:lnSpc>
                <a:spcPct val="100000"/>
              </a:lnSpc>
              <a:spcBef>
                <a:spcPts val="0"/>
              </a:spcBef>
              <a:spcAft>
                <a:spcPct val="0"/>
              </a:spcAft>
              <a:buClr>
                <a:srgbClr val="0085C3"/>
              </a:buClr>
              <a:buSzTx/>
              <a:buFont typeface="Arial" pitchFamily="34" charset="0"/>
              <a:buNone/>
              <a:tabLst/>
              <a:defRPr/>
            </a:pPr>
            <a:endParaRPr kumimoji="0" lang="en-US" sz="1000" b="0" i="0" u="none" strike="noStrike" kern="0" cap="none" spc="0" normalizeH="0" baseline="0" noProof="0" dirty="0">
              <a:ln>
                <a:noFill/>
              </a:ln>
              <a:solidFill>
                <a:srgbClr val="000000"/>
              </a:solidFill>
              <a:effectLst/>
              <a:uLnTx/>
              <a:uFillTx/>
              <a:latin typeface="+mn-lt"/>
            </a:endParaRPr>
          </a:p>
          <a:p>
            <a:pPr marL="0" marR="0" lvl="0" indent="0" defTabSz="914400" rtl="0" eaLnBrk="1" fontAlgn="base" latinLnBrk="0" hangingPunct="1">
              <a:lnSpc>
                <a:spcPct val="90000"/>
              </a:lnSpc>
              <a:spcBef>
                <a:spcPts val="0"/>
              </a:spcBef>
              <a:spcAft>
                <a:spcPct val="0"/>
              </a:spcAft>
              <a:buClr>
                <a:srgbClr val="0085C3"/>
              </a:buClr>
              <a:buSzTx/>
              <a:buFont typeface="Arial" pitchFamily="34" charset="0"/>
              <a:buNone/>
              <a:tabLst/>
              <a:defRPr/>
            </a:pPr>
            <a:r>
              <a:rPr kumimoji="0" lang="en-US" altLang="zh-CN" sz="1000" b="0" i="0" u="none" strike="noStrike" kern="0" cap="none" spc="0" normalizeH="0" baseline="0" noProof="0" dirty="0">
                <a:ln>
                  <a:noFill/>
                </a:ln>
                <a:solidFill>
                  <a:srgbClr val="000000"/>
                </a:solidFill>
                <a:effectLst/>
                <a:uLnTx/>
                <a:uFillTx/>
                <a:latin typeface="+mn-lt"/>
              </a:rPr>
              <a:t>*EPEAT registration varies by country. Please see www.epeat.net for specific country registration and rating.</a:t>
            </a:r>
          </a:p>
          <a:p>
            <a:pPr marL="0" marR="0" lvl="0" indent="0" defTabSz="914400" rtl="0" eaLnBrk="1" fontAlgn="base" latinLnBrk="0" hangingPunct="1">
              <a:lnSpc>
                <a:spcPct val="90000"/>
              </a:lnSpc>
              <a:spcBef>
                <a:spcPts val="0"/>
              </a:spcBef>
              <a:spcAft>
                <a:spcPct val="0"/>
              </a:spcAft>
              <a:buClr>
                <a:srgbClr val="0085C3"/>
              </a:buClr>
              <a:buSzTx/>
              <a:buFont typeface="Arial" pitchFamily="34" charset="0"/>
              <a:buNone/>
              <a:tabLst/>
              <a:defRPr/>
            </a:pPr>
            <a:endParaRPr kumimoji="0" lang="en-US" altLang="zh-CN" sz="1000" b="0" i="0" u="none" strike="noStrike" kern="0" cap="none" spc="0" normalizeH="0" baseline="0" noProof="0" dirty="0">
              <a:ln>
                <a:noFill/>
              </a:ln>
              <a:solidFill>
                <a:srgbClr val="000000"/>
              </a:solidFill>
              <a:effectLst/>
              <a:uLnTx/>
              <a:uFillTx/>
              <a:latin typeface="+mn-lt"/>
            </a:endParaRPr>
          </a:p>
          <a:p>
            <a:pPr marL="0" lvl="0" indent="0">
              <a:spcBef>
                <a:spcPts val="0"/>
              </a:spcBef>
              <a:buClr>
                <a:srgbClr val="0085C3"/>
              </a:buClr>
              <a:buNone/>
              <a:defRPr/>
            </a:pPr>
            <a:r>
              <a:rPr lang="en-US" altLang="zh-CN" sz="1000" kern="0" dirty="0">
                <a:solidFill>
                  <a:srgbClr val="000000"/>
                </a:solidFill>
                <a:latin typeface="+mn-lt"/>
              </a:rPr>
              <a:t>CAUTION: GEOGRAPHIC LIMITATIONS ON COMPARATIVE ADVERTISING</a:t>
            </a:r>
          </a:p>
          <a:p>
            <a:pPr marL="0" lvl="0" indent="0">
              <a:spcBef>
                <a:spcPts val="0"/>
              </a:spcBef>
              <a:buClr>
                <a:srgbClr val="0085C3"/>
              </a:buClr>
              <a:buNone/>
              <a:defRPr/>
            </a:pPr>
            <a:r>
              <a:rPr lang="en-US" altLang="zh-CN" sz="1000" kern="0" dirty="0">
                <a:solidFill>
                  <a:srgbClr val="000000"/>
                </a:solidFill>
                <a:latin typeface="+mn-lt"/>
              </a:rPr>
              <a:t>Comparative claims are not allowed in all countries.  Please see below to learn which countries ban Dell vs. Dell claims, and which countries will allow the claims only if based upon independent third party testing.  You may also contact Legal Counsel in the Region where the claim will be made for additional guidance.</a:t>
            </a:r>
          </a:p>
          <a:p>
            <a:pPr marL="0" lvl="0" indent="0">
              <a:spcBef>
                <a:spcPts val="0"/>
              </a:spcBef>
              <a:buClr>
                <a:srgbClr val="0085C3"/>
              </a:buClr>
              <a:buNone/>
              <a:defRPr/>
            </a:pPr>
            <a:r>
              <a:rPr lang="en-US" altLang="zh-CN" sz="1000" kern="0" dirty="0">
                <a:solidFill>
                  <a:srgbClr val="000000"/>
                </a:solidFill>
                <a:latin typeface="+mn-lt"/>
              </a:rPr>
              <a:t>3rd party testing required (Do not make claims) in: South Africa, Ukraine, Venezuela.</a:t>
            </a:r>
          </a:p>
        </p:txBody>
      </p:sp>
      <p:cxnSp>
        <p:nvCxnSpPr>
          <p:cNvPr id="8" name="Straight Connector 7"/>
          <p:cNvCxnSpPr/>
          <p:nvPr/>
        </p:nvCxnSpPr>
        <p:spPr>
          <a:xfrm>
            <a:off x="457200" y="1266553"/>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25060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59879"/>
            <a:ext cx="7359328" cy="664797"/>
          </a:xfrm>
        </p:spPr>
        <p:txBody>
          <a:bodyPr/>
          <a:lstStyle/>
          <a:p>
            <a:r>
              <a:rPr lang="en-US" dirty="0">
                <a:solidFill>
                  <a:schemeClr val="bg1">
                    <a:lumMod val="60000"/>
                    <a:lumOff val="40000"/>
                  </a:schemeClr>
                </a:solidFill>
              </a:rPr>
              <a:t>Inspiron </a:t>
            </a:r>
            <a:r>
              <a:rPr lang="en-US" dirty="0" smtClean="0">
                <a:solidFill>
                  <a:schemeClr val="bg1">
                    <a:lumMod val="60000"/>
                    <a:lumOff val="40000"/>
                  </a:schemeClr>
                </a:solidFill>
              </a:rPr>
              <a:t>14/15/17 3000 </a:t>
            </a:r>
            <a:r>
              <a:rPr lang="en-US" dirty="0">
                <a:solidFill>
                  <a:schemeClr val="bg1">
                    <a:lumMod val="60000"/>
                    <a:lumOff val="40000"/>
                  </a:schemeClr>
                </a:solidFill>
              </a:rPr>
              <a:t/>
            </a:r>
            <a:br>
              <a:rPr lang="en-US" dirty="0">
                <a:solidFill>
                  <a:schemeClr val="bg1">
                    <a:lumMod val="60000"/>
                    <a:lumOff val="40000"/>
                  </a:schemeClr>
                </a:solidFill>
              </a:rPr>
            </a:br>
            <a:r>
              <a:rPr lang="en-US" b="1" dirty="0">
                <a:solidFill>
                  <a:schemeClr val="bg1">
                    <a:lumMod val="60000"/>
                    <a:lumOff val="40000"/>
                  </a:schemeClr>
                </a:solidFill>
              </a:rPr>
              <a:t>Feature Overview</a:t>
            </a:r>
          </a:p>
        </p:txBody>
      </p:sp>
      <p:sp>
        <p:nvSpPr>
          <p:cNvPr id="3" name="Rectangle 2"/>
          <p:cNvSpPr/>
          <p:nvPr/>
        </p:nvSpPr>
        <p:spPr>
          <a:xfrm>
            <a:off x="1402915" y="1204389"/>
            <a:ext cx="4982472" cy="584775"/>
          </a:xfrm>
          <a:prstGeom prst="rect">
            <a:avLst/>
          </a:prstGeom>
        </p:spPr>
        <p:txBody>
          <a:bodyPr wrap="square">
            <a:spAutoFit/>
          </a:bodyPr>
          <a:lstStyle/>
          <a:p>
            <a:pPr algn="ctr" fontAlgn="base">
              <a:spcBef>
                <a:spcPct val="0"/>
              </a:spcBef>
              <a:spcAft>
                <a:spcPts val="600"/>
              </a:spcAft>
            </a:pPr>
            <a:r>
              <a:rPr lang="en-US" sz="3200" dirty="0">
                <a:solidFill>
                  <a:schemeClr val="bg1">
                    <a:lumMod val="60000"/>
                    <a:lumOff val="40000"/>
                  </a:schemeClr>
                </a:solidFill>
              </a:rPr>
              <a:t>Your daily must-have</a:t>
            </a:r>
          </a:p>
        </p:txBody>
      </p:sp>
      <p:cxnSp>
        <p:nvCxnSpPr>
          <p:cNvPr id="9" name="Straight Connector 8"/>
          <p:cNvCxnSpPr/>
          <p:nvPr/>
        </p:nvCxnSpPr>
        <p:spPr>
          <a:xfrm>
            <a:off x="2697480" y="1801499"/>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73261" y="2063663"/>
            <a:ext cx="6463881" cy="5940088"/>
          </a:xfrm>
          <a:prstGeom prst="rect">
            <a:avLst/>
          </a:prstGeom>
        </p:spPr>
        <p:txBody>
          <a:bodyPr wrap="square">
            <a:spAutoFit/>
          </a:bodyPr>
          <a:lstStyle/>
          <a:p>
            <a:pPr fontAlgn="base">
              <a:spcAft>
                <a:spcPts val="600"/>
              </a:spcAft>
              <a:buClr>
                <a:srgbClr val="0085C3"/>
              </a:buClr>
              <a:defRPr/>
            </a:pPr>
            <a:r>
              <a:rPr lang="en-US" sz="1600" dirty="0" smtClean="0">
                <a:solidFill>
                  <a:schemeClr val="bg1">
                    <a:lumMod val="60000"/>
                    <a:lumOff val="40000"/>
                  </a:schemeClr>
                </a:solidFill>
              </a:rPr>
              <a:t>Flexible to fit your needs</a:t>
            </a:r>
            <a:endParaRPr lang="en-US" sz="1600" dirty="0">
              <a:solidFill>
                <a:schemeClr val="bg1">
                  <a:lumMod val="60000"/>
                  <a:lumOff val="40000"/>
                </a:schemeClr>
              </a:solidFill>
            </a:endParaRPr>
          </a:p>
          <a:p>
            <a:pPr marL="171450" indent="-171450" fontAlgn="base">
              <a:spcAft>
                <a:spcPts val="600"/>
              </a:spcAft>
              <a:buClr>
                <a:schemeClr val="bg1"/>
              </a:buClr>
              <a:buFont typeface="Arial" panose="020B0604020202020204" pitchFamily="34" charset="0"/>
              <a:buChar char="•"/>
              <a:defRPr/>
            </a:pPr>
            <a:r>
              <a:rPr lang="en-US" sz="1200" kern="0" dirty="0" smtClean="0">
                <a:ea typeface="Museo Sans For Dell" pitchFamily="2" charset="0"/>
              </a:rPr>
              <a:t>From subdued to stand-out, choose the exterior </a:t>
            </a:r>
            <a:r>
              <a:rPr lang="en-US" sz="1200" b="1" kern="0" dirty="0" smtClean="0">
                <a:ea typeface="Museo Sans For Dell" pitchFamily="2" charset="0"/>
              </a:rPr>
              <a:t>color</a:t>
            </a:r>
            <a:r>
              <a:rPr lang="en-US" sz="1200" kern="0" dirty="0" smtClean="0">
                <a:ea typeface="Museo Sans For Dell" pitchFamily="2" charset="0"/>
              </a:rPr>
              <a:t> option that best reflects you. Black and Platinum Silver are available on all sizes while the 15” &amp; 17” also offer Sparkling White, Beijing Red, Ultra Blue, Copper, and Orchid Bloom (based on regional availability). All color options come with a sleek black interior. </a:t>
            </a:r>
          </a:p>
          <a:p>
            <a:pPr marL="171450" indent="-171450" fontAlgn="base">
              <a:spcAft>
                <a:spcPts val="600"/>
              </a:spcAft>
              <a:buClr>
                <a:schemeClr val="bg1"/>
              </a:buClr>
              <a:buFont typeface="Arial" panose="020B0604020202020204" pitchFamily="34" charset="0"/>
              <a:buChar char="•"/>
              <a:defRPr/>
            </a:pPr>
            <a:r>
              <a:rPr lang="en-US" sz="1200" kern="0" dirty="0" smtClean="0">
                <a:ea typeface="Museo Sans For Dell" pitchFamily="2" charset="0"/>
              </a:rPr>
              <a:t>Customize your experience and enjoy fast, </a:t>
            </a:r>
            <a:r>
              <a:rPr lang="en-US" sz="1200" kern="0" dirty="0">
                <a:ea typeface="Museo Sans For Dell" pitchFamily="2" charset="0"/>
              </a:rPr>
              <a:t>reliable </a:t>
            </a:r>
            <a:r>
              <a:rPr lang="en-US" sz="1200" kern="0" dirty="0" smtClean="0">
                <a:ea typeface="Museo Sans For Dell" pitchFamily="2" charset="0"/>
              </a:rPr>
              <a:t>performance with up to </a:t>
            </a:r>
            <a:r>
              <a:rPr lang="en-US" sz="1200" b="1" kern="0" dirty="0" smtClean="0">
                <a:ea typeface="Museo Sans For Dell" pitchFamily="2" charset="0"/>
              </a:rPr>
              <a:t>8</a:t>
            </a:r>
            <a:r>
              <a:rPr lang="en-US" sz="1200" b="1" kern="0" baseline="30000" dirty="0" smtClean="0">
                <a:ea typeface="Museo Sans For Dell" pitchFamily="2" charset="0"/>
              </a:rPr>
              <a:t>th</a:t>
            </a:r>
            <a:r>
              <a:rPr lang="en-US" sz="1200" b="1" kern="0" dirty="0" smtClean="0">
                <a:ea typeface="Museo Sans For Dell" pitchFamily="2" charset="0"/>
              </a:rPr>
              <a:t> Generation </a:t>
            </a:r>
            <a:r>
              <a:rPr lang="en-US" sz="1200" b="1" kern="0" dirty="0">
                <a:ea typeface="Museo Sans For Dell" pitchFamily="2" charset="0"/>
              </a:rPr>
              <a:t>Intel</a:t>
            </a:r>
            <a:r>
              <a:rPr lang="en-US" sz="1200" b="1" kern="0" baseline="30000" dirty="0">
                <a:ea typeface="Museo Sans For Dell" pitchFamily="2" charset="0"/>
              </a:rPr>
              <a:t>®</a:t>
            </a:r>
            <a:r>
              <a:rPr lang="en-US" sz="1200" b="1" kern="0" dirty="0">
                <a:ea typeface="Museo Sans For Dell" pitchFamily="2" charset="0"/>
              </a:rPr>
              <a:t> </a:t>
            </a:r>
            <a:r>
              <a:rPr lang="en-US" sz="1200" b="1" kern="0" dirty="0" err="1">
                <a:ea typeface="Museo Sans For Dell" pitchFamily="2" charset="0"/>
              </a:rPr>
              <a:t>Core</a:t>
            </a:r>
            <a:r>
              <a:rPr lang="en-US" sz="1200" b="1" kern="0" baseline="30000" dirty="0" err="1">
                <a:ea typeface="Museo Sans For Dell" pitchFamily="2" charset="0"/>
              </a:rPr>
              <a:t>TM</a:t>
            </a:r>
            <a:r>
              <a:rPr lang="en-US" sz="1200" b="1" kern="0" dirty="0">
                <a:ea typeface="Museo Sans For Dell" pitchFamily="2" charset="0"/>
              </a:rPr>
              <a:t> </a:t>
            </a:r>
            <a:r>
              <a:rPr lang="en-US" sz="1200" b="1" kern="0" dirty="0" smtClean="0">
                <a:ea typeface="Museo Sans For Dell" pitchFamily="2" charset="0"/>
              </a:rPr>
              <a:t>i7 </a:t>
            </a:r>
            <a:r>
              <a:rPr lang="en-US" sz="1200" kern="0" dirty="0" smtClean="0">
                <a:ea typeface="Museo Sans For Dell" pitchFamily="2" charset="0"/>
              </a:rPr>
              <a:t>processors</a:t>
            </a:r>
            <a:r>
              <a:rPr lang="en-US" sz="1200" kern="0" dirty="0">
                <a:ea typeface="Museo Sans For Dell" pitchFamily="2" charset="0"/>
              </a:rPr>
              <a:t>;</a:t>
            </a:r>
            <a:r>
              <a:rPr lang="en-US" sz="1200" kern="0" dirty="0" smtClean="0">
                <a:ea typeface="Museo Sans For Dell" pitchFamily="2" charset="0"/>
              </a:rPr>
              <a:t> </a:t>
            </a:r>
            <a:r>
              <a:rPr lang="en-US" sz="1200" kern="0" dirty="0">
                <a:ea typeface="Museo Sans For Dell" pitchFamily="2" charset="0"/>
              </a:rPr>
              <a:t>up to </a:t>
            </a:r>
            <a:r>
              <a:rPr lang="en-US" sz="1200" b="1" kern="0" dirty="0" smtClean="0">
                <a:ea typeface="Museo Sans For Dell" pitchFamily="2" charset="0"/>
              </a:rPr>
              <a:t>20GB </a:t>
            </a:r>
            <a:r>
              <a:rPr lang="en-US" sz="1200" b="1" kern="0" dirty="0">
                <a:ea typeface="Museo Sans For Dell" pitchFamily="2" charset="0"/>
              </a:rPr>
              <a:t>of DDR4 </a:t>
            </a:r>
            <a:r>
              <a:rPr lang="en-US" sz="1200" b="1" kern="0" dirty="0" smtClean="0">
                <a:ea typeface="Museo Sans For Dell" pitchFamily="2" charset="0"/>
              </a:rPr>
              <a:t>memory</a:t>
            </a:r>
            <a:r>
              <a:rPr lang="en-US" sz="1200" kern="0" dirty="0">
                <a:ea typeface="Museo Sans For Dell" pitchFamily="2" charset="0"/>
              </a:rPr>
              <a:t>;</a:t>
            </a:r>
            <a:r>
              <a:rPr lang="en-US" sz="1200" kern="0" dirty="0" smtClean="0">
                <a:ea typeface="Museo Sans For Dell" pitchFamily="2" charset="0"/>
              </a:rPr>
              <a:t> </a:t>
            </a:r>
            <a:r>
              <a:rPr lang="en-US" sz="1200" kern="0" dirty="0">
                <a:ea typeface="Museo Sans For Dell" pitchFamily="2" charset="0"/>
              </a:rPr>
              <a:t>and a </a:t>
            </a:r>
            <a:r>
              <a:rPr lang="en-US" sz="1200" b="1" kern="0" dirty="0">
                <a:ea typeface="Museo Sans For Dell" pitchFamily="2" charset="0"/>
              </a:rPr>
              <a:t>variety of storage options </a:t>
            </a:r>
            <a:r>
              <a:rPr lang="en-US" sz="1200" kern="0" dirty="0">
                <a:ea typeface="Museo Sans For Dell" pitchFamily="2" charset="0"/>
              </a:rPr>
              <a:t>including </a:t>
            </a:r>
            <a:r>
              <a:rPr lang="en-US" sz="1200" kern="0" dirty="0" smtClean="0">
                <a:ea typeface="Museo Sans For Dell" pitchFamily="2" charset="0"/>
              </a:rPr>
              <a:t>up to 2TB hard drives, up to 256GB </a:t>
            </a:r>
            <a:r>
              <a:rPr lang="en-US" sz="1200" kern="0" dirty="0" err="1" smtClean="0">
                <a:ea typeface="Museo Sans For Dell" pitchFamily="2" charset="0"/>
              </a:rPr>
              <a:t>PCIe</a:t>
            </a:r>
            <a:r>
              <a:rPr lang="en-US" sz="1200" kern="0" dirty="0">
                <a:ea typeface="Museo Sans For Dell" pitchFamily="2" charset="0"/>
              </a:rPr>
              <a:t> </a:t>
            </a:r>
            <a:r>
              <a:rPr lang="en-US" sz="1200" kern="0" dirty="0" smtClean="0">
                <a:ea typeface="Museo Sans For Dell" pitchFamily="2" charset="0"/>
              </a:rPr>
              <a:t>solid state drives, </a:t>
            </a:r>
            <a:r>
              <a:rPr lang="en-US" sz="1200" kern="0" dirty="0">
                <a:ea typeface="Museo Sans For Dell" pitchFamily="2" charset="0"/>
              </a:rPr>
              <a:t>and dual drive </a:t>
            </a:r>
            <a:r>
              <a:rPr lang="en-US" sz="1200" kern="0" dirty="0" smtClean="0">
                <a:ea typeface="Museo Sans For Dell" pitchFamily="2" charset="0"/>
              </a:rPr>
              <a:t>options. </a:t>
            </a:r>
          </a:p>
          <a:p>
            <a:pPr marL="171450" indent="-171450" fontAlgn="base">
              <a:spcAft>
                <a:spcPts val="600"/>
              </a:spcAft>
              <a:buClr>
                <a:schemeClr val="bg1"/>
              </a:buClr>
              <a:buFont typeface="Arial" panose="020B0604020202020204" pitchFamily="34" charset="0"/>
              <a:buChar char="•"/>
              <a:defRPr/>
            </a:pPr>
            <a:r>
              <a:rPr lang="en-US" sz="1200" kern="0" dirty="0" smtClean="0"/>
              <a:t>Choose from a variety of </a:t>
            </a:r>
            <a:r>
              <a:rPr lang="en-US" sz="1200" b="1" kern="0" dirty="0" smtClean="0"/>
              <a:t>display options</a:t>
            </a:r>
            <a:r>
              <a:rPr lang="en-US" sz="1200" kern="0" dirty="0" smtClean="0"/>
              <a:t>. On the 14”, an HD non-touch display and FHD non-touch display with IPS technology provide clear and crisp images. On the 15”, chose between HD and FHD displays, and select a touch option for added interactivity with onscreen content. On the 17”, the HD+ panel comes in both non-touch and touch options while an FHD IPS display allows you to view the screen from a wide variety of angles.</a:t>
            </a:r>
          </a:p>
          <a:p>
            <a:pPr marL="171450" indent="-171450" fontAlgn="base">
              <a:spcAft>
                <a:spcPts val="600"/>
              </a:spcAft>
              <a:buClr>
                <a:schemeClr val="bg1"/>
              </a:buClr>
              <a:buFont typeface="Arial" panose="020B0604020202020204" pitchFamily="34" charset="0"/>
              <a:buChar char="•"/>
              <a:defRPr/>
            </a:pPr>
            <a:r>
              <a:rPr lang="en-US" sz="1200" kern="0" dirty="0" smtClean="0">
                <a:ea typeface="Museo Sans For Dell" pitchFamily="2" charset="0"/>
              </a:rPr>
              <a:t>Boost your </a:t>
            </a:r>
            <a:r>
              <a:rPr lang="en-US" sz="1200" kern="0" dirty="0">
                <a:ea typeface="Museo Sans For Dell" pitchFamily="2" charset="0"/>
              </a:rPr>
              <a:t>graphical performance with </a:t>
            </a:r>
            <a:r>
              <a:rPr lang="en-US" sz="1200" b="1" kern="0" dirty="0" smtClean="0">
                <a:ea typeface="Museo Sans For Dell" pitchFamily="2" charset="0"/>
              </a:rPr>
              <a:t>optional discrete graphics</a:t>
            </a:r>
            <a:r>
              <a:rPr lang="en-US" sz="1200" kern="0" dirty="0" smtClean="0">
                <a:ea typeface="Museo Sans For Dell" pitchFamily="2" charset="0"/>
              </a:rPr>
              <a:t>, up to </a:t>
            </a:r>
            <a:r>
              <a:rPr lang="en-US" sz="1200" dirty="0"/>
              <a:t>AMD Radeon™ 520 Graphics </a:t>
            </a:r>
            <a:r>
              <a:rPr lang="en-US" sz="1200" dirty="0" smtClean="0">
                <a:latin typeface="Arial" panose="020B0604020202020204" pitchFamily="34" charset="0"/>
                <a:ea typeface="SimSun" panose="02010600030101010101" pitchFamily="2" charset="-122"/>
                <a:cs typeface="Arial" panose="020B0604020202020204" pitchFamily="34" charset="0"/>
              </a:rPr>
              <a:t>with </a:t>
            </a:r>
            <a:r>
              <a:rPr lang="en-US" sz="1200" dirty="0">
                <a:latin typeface="Arial" panose="020B0604020202020204" pitchFamily="34" charset="0"/>
                <a:ea typeface="SimSun" panose="02010600030101010101" pitchFamily="2" charset="-122"/>
                <a:cs typeface="Arial" panose="020B0604020202020204" pitchFamily="34" charset="0"/>
              </a:rPr>
              <a:t>2GB GDDR5 </a:t>
            </a:r>
            <a:r>
              <a:rPr lang="en-US" sz="1200" dirty="0" smtClean="0">
                <a:latin typeface="Arial" panose="020B0604020202020204" pitchFamily="34" charset="0"/>
                <a:ea typeface="SimSun" panose="02010600030101010101" pitchFamily="2" charset="-122"/>
                <a:cs typeface="Arial" panose="020B0604020202020204" pitchFamily="34" charset="0"/>
              </a:rPr>
              <a:t>graphics memory</a:t>
            </a:r>
            <a:r>
              <a:rPr lang="en-US" sz="1200" dirty="0" smtClean="0">
                <a:ea typeface="Calibri" panose="020F0502020204030204" pitchFamily="34" charset="0"/>
              </a:rPr>
              <a:t>.</a:t>
            </a:r>
            <a:endParaRPr lang="en-US" sz="1200" kern="0" dirty="0" smtClean="0">
              <a:ea typeface="Museo Sans For Dell" pitchFamily="2" charset="0"/>
            </a:endParaRPr>
          </a:p>
          <a:p>
            <a:pPr marL="171450" indent="-171450" fontAlgn="base">
              <a:spcAft>
                <a:spcPts val="600"/>
              </a:spcAft>
              <a:buClr>
                <a:schemeClr val="bg1"/>
              </a:buClr>
              <a:buFont typeface="Arial" panose="020B0604020202020204" pitchFamily="34" charset="0"/>
              <a:buChar char="•"/>
              <a:defRPr/>
            </a:pPr>
            <a:r>
              <a:rPr lang="en-US" sz="1200" dirty="0" smtClean="0">
                <a:ea typeface="Museo Sans For Dell" pitchFamily="2" charset="0"/>
                <a:cs typeface="Arial" panose="020B0604020202020204" pitchFamily="34" charset="0"/>
              </a:rPr>
              <a:t>Supports optional </a:t>
            </a:r>
            <a:r>
              <a:rPr lang="en-US" sz="1200" b="1" dirty="0" smtClean="0">
                <a:ea typeface="Museo Sans For Dell" pitchFamily="2" charset="0"/>
                <a:cs typeface="Arial" panose="020B0604020202020204" pitchFamily="34" charset="0"/>
              </a:rPr>
              <a:t>Intel</a:t>
            </a:r>
            <a:r>
              <a:rPr lang="en-US" sz="1200" b="1" baseline="30000" dirty="0" smtClean="0">
                <a:ea typeface="Museo Sans For Dell" pitchFamily="2" charset="0"/>
                <a:cs typeface="Arial" panose="020B0604020202020204" pitchFamily="34" charset="0"/>
              </a:rPr>
              <a:t>®</a:t>
            </a:r>
            <a:r>
              <a:rPr lang="en-US" sz="1200" b="1" dirty="0" smtClean="0">
                <a:ea typeface="Museo Sans For Dell" pitchFamily="2" charset="0"/>
                <a:cs typeface="Arial" panose="020B0604020202020204" pitchFamily="34" charset="0"/>
              </a:rPr>
              <a:t> </a:t>
            </a:r>
            <a:r>
              <a:rPr lang="en-US" sz="1200" b="1" dirty="0" err="1" smtClean="0">
                <a:ea typeface="Museo Sans For Dell" pitchFamily="2" charset="0"/>
                <a:cs typeface="Arial" panose="020B0604020202020204" pitchFamily="34" charset="0"/>
              </a:rPr>
              <a:t>Optane</a:t>
            </a:r>
            <a:r>
              <a:rPr lang="en-US" sz="1200" b="1" baseline="30000" dirty="0" err="1" smtClean="0">
                <a:ea typeface="Museo Sans For Dell" pitchFamily="2" charset="0"/>
                <a:cs typeface="Arial" panose="020B0604020202020204" pitchFamily="34" charset="0"/>
              </a:rPr>
              <a:t>TM</a:t>
            </a:r>
            <a:r>
              <a:rPr lang="en-US" sz="1200" b="1" dirty="0" smtClean="0">
                <a:ea typeface="Museo Sans For Dell" pitchFamily="2" charset="0"/>
                <a:cs typeface="Arial" panose="020B0604020202020204" pitchFamily="34" charset="0"/>
              </a:rPr>
              <a:t> Memory </a:t>
            </a:r>
            <a:r>
              <a:rPr lang="en-US" sz="1200" dirty="0" smtClean="0">
                <a:ea typeface="Museo Sans For Dell" pitchFamily="2" charset="0"/>
                <a:cs typeface="Arial" panose="020B0604020202020204" pitchFamily="34" charset="0"/>
              </a:rPr>
              <a:t>which boosts the responsiveness of a HDD-based system by memorizing frequently used commands for a faster, smoother, experience.</a:t>
            </a:r>
          </a:p>
          <a:p>
            <a:pPr marL="171450" indent="-171450" fontAlgn="base">
              <a:spcAft>
                <a:spcPts val="600"/>
              </a:spcAft>
              <a:buClr>
                <a:schemeClr val="bg1"/>
              </a:buClr>
              <a:buFont typeface="Arial" panose="020B0604020202020204" pitchFamily="34" charset="0"/>
              <a:buChar char="•"/>
              <a:defRPr/>
            </a:pPr>
            <a:r>
              <a:rPr lang="en-US" sz="1200" dirty="0" smtClean="0">
                <a:ea typeface="Calibri" panose="020F0502020204030204" pitchFamily="34" charset="0"/>
              </a:rPr>
              <a:t>Enjoy an </a:t>
            </a:r>
            <a:r>
              <a:rPr lang="en-US" sz="1200" b="1" dirty="0" smtClean="0">
                <a:ea typeface="Calibri" panose="020F0502020204030204" pitchFamily="34" charset="0"/>
              </a:rPr>
              <a:t>array of ports</a:t>
            </a:r>
            <a:r>
              <a:rPr lang="en-US" sz="1200" dirty="0" smtClean="0">
                <a:ea typeface="Calibri" panose="020F0502020204030204" pitchFamily="34" charset="0"/>
              </a:rPr>
              <a:t>. Connect to a TV or monitor with the HDMI port, download photos via the SD card slot, and enjoy fast transfer speeds from all your accessories with two USB 3.1 Gen 1 ports. </a:t>
            </a:r>
            <a:r>
              <a:rPr lang="en-US" sz="1200" dirty="0">
                <a:ea typeface="Calibri" panose="020F0502020204030204" pitchFamily="34" charset="0"/>
              </a:rPr>
              <a:t>T</a:t>
            </a:r>
            <a:r>
              <a:rPr lang="en-US" sz="1200" dirty="0" smtClean="0">
                <a:ea typeface="Calibri" panose="020F0502020204030204" pitchFamily="34" charset="0"/>
              </a:rPr>
              <a:t>he RJ45 port (not available on Model #s 3482, 3582, &amp; 3782) gives you the flexibility to use a wired connection.</a:t>
            </a:r>
          </a:p>
          <a:p>
            <a:pPr marL="171450" indent="-171450" fontAlgn="base">
              <a:spcAft>
                <a:spcPts val="600"/>
              </a:spcAft>
              <a:buClr>
                <a:schemeClr val="bg1"/>
              </a:buClr>
              <a:buFont typeface="Arial" panose="020B0604020202020204" pitchFamily="34" charset="0"/>
              <a:buChar char="•"/>
              <a:defRPr/>
            </a:pPr>
            <a:r>
              <a:rPr lang="en-US" sz="1200" dirty="0" smtClean="0">
                <a:ea typeface="Calibri" panose="020F0502020204030204" pitchFamily="34" charset="0"/>
              </a:rPr>
              <a:t>Budgeting and other calculations are a snap on the 15” &amp; 17” with the </a:t>
            </a:r>
            <a:r>
              <a:rPr lang="en-US" sz="1200" b="1" dirty="0" smtClean="0">
                <a:ea typeface="Calibri" panose="020F0502020204030204" pitchFamily="34" charset="0"/>
              </a:rPr>
              <a:t>numeric keypad</a:t>
            </a:r>
            <a:r>
              <a:rPr lang="en-US" sz="1200" dirty="0" smtClean="0">
                <a:ea typeface="Calibri" panose="020F0502020204030204" pitchFamily="34" charset="0"/>
              </a:rPr>
              <a:t>. </a:t>
            </a:r>
          </a:p>
          <a:p>
            <a:pPr marL="171450" indent="-171450" fontAlgn="base">
              <a:spcAft>
                <a:spcPts val="600"/>
              </a:spcAft>
              <a:buClr>
                <a:schemeClr val="bg1"/>
              </a:buClr>
              <a:buFont typeface="Arial" panose="020B0604020202020204" pitchFamily="34" charset="0"/>
              <a:buChar char="•"/>
              <a:defRPr/>
            </a:pPr>
            <a:r>
              <a:rPr lang="en-US" sz="1200" dirty="0" smtClean="0">
                <a:ea typeface="Calibri" panose="020F0502020204030204" pitchFamily="34" charset="0"/>
              </a:rPr>
              <a:t>An </a:t>
            </a:r>
            <a:r>
              <a:rPr lang="en-US" sz="1200" b="1" dirty="0" smtClean="0">
                <a:ea typeface="Calibri" panose="020F0502020204030204" pitchFamily="34" charset="0"/>
              </a:rPr>
              <a:t>optical drive </a:t>
            </a:r>
            <a:r>
              <a:rPr lang="en-US" sz="1200" dirty="0" smtClean="0">
                <a:ea typeface="Calibri" panose="020F0502020204030204" pitchFamily="34" charset="0"/>
              </a:rPr>
              <a:t>is standard on the 17” and</a:t>
            </a:r>
            <a:r>
              <a:rPr lang="en-US" sz="1200" b="1" dirty="0" smtClean="0">
                <a:ea typeface="Calibri" panose="020F0502020204030204" pitchFamily="34" charset="0"/>
              </a:rPr>
              <a:t> </a:t>
            </a:r>
            <a:r>
              <a:rPr lang="en-US" sz="1200" dirty="0" smtClean="0">
                <a:ea typeface="Calibri" panose="020F0502020204030204" pitchFamily="34" charset="0"/>
              </a:rPr>
              <a:t>allows you to easily play DVDs or archive large files. On the 15”, the optical drive comes standard on Model #s 3580 &amp; 3581 and is optional on Model #3582.</a:t>
            </a:r>
            <a:endParaRPr lang="en-US" sz="1400" b="1" dirty="0">
              <a:ea typeface="Calibri" panose="020F0502020204030204" pitchFamily="34" charset="0"/>
            </a:endParaRPr>
          </a:p>
        </p:txBody>
      </p:sp>
      <p:sp>
        <p:nvSpPr>
          <p:cNvPr id="16" name="Content Placeholder 4">
            <a:extLst>
              <a:ext uri="{FF2B5EF4-FFF2-40B4-BE49-F238E27FC236}">
                <a16:creationId xmlns="" xmlns:a16="http://schemas.microsoft.com/office/drawing/2014/main" id="{0C4F437A-7A8F-49F5-AB7E-BF8FF76FE634}"/>
              </a:ext>
            </a:extLst>
          </p:cNvPr>
          <p:cNvSpPr txBox="1">
            <a:spLocks/>
          </p:cNvSpPr>
          <p:nvPr/>
        </p:nvSpPr>
        <p:spPr bwMode="auto">
          <a:xfrm>
            <a:off x="796527" y="9570484"/>
            <a:ext cx="2779137" cy="2487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a:t>
            </a:r>
          </a:p>
          <a:p>
            <a:pPr marL="0" lvl="1">
              <a:spcBef>
                <a:spcPts val="600"/>
              </a:spcBef>
              <a:defRPr/>
            </a:pPr>
            <a:endParaRPr lang="en-US" sz="800" dirty="0">
              <a:solidFill>
                <a:schemeClr val="bg2">
                  <a:lumMod val="50000"/>
                </a:schemeClr>
              </a:solidFill>
              <a:latin typeface="+mn-lt"/>
            </a:endParaRPr>
          </a:p>
        </p:txBody>
      </p:sp>
      <p:sp>
        <p:nvSpPr>
          <p:cNvPr id="10" name="Rectangle 9"/>
          <p:cNvSpPr/>
          <p:nvPr/>
        </p:nvSpPr>
        <p:spPr>
          <a:xfrm>
            <a:off x="773261" y="7782700"/>
            <a:ext cx="6616080" cy="1538883"/>
          </a:xfrm>
          <a:prstGeom prst="rect">
            <a:avLst/>
          </a:prstGeom>
        </p:spPr>
        <p:txBody>
          <a:bodyPr wrap="square">
            <a:spAutoFit/>
          </a:bodyPr>
          <a:lstStyle/>
          <a:p>
            <a:pPr marL="171450" indent="-171450" fontAlgn="base">
              <a:spcAft>
                <a:spcPts val="600"/>
              </a:spcAft>
              <a:buClr>
                <a:schemeClr val="bg1"/>
              </a:buClr>
              <a:buFont typeface="Arial" panose="020B0604020202020204" pitchFamily="34" charset="0"/>
              <a:buChar char="•"/>
              <a:defRPr/>
            </a:pPr>
            <a:r>
              <a:rPr lang="en-US" sz="1200" kern="0" dirty="0" smtClean="0"/>
              <a:t>Featuring </a:t>
            </a:r>
            <a:r>
              <a:rPr lang="en-US" sz="1200" b="1" kern="0" dirty="0"/>
              <a:t>Windows 10 </a:t>
            </a:r>
            <a:r>
              <a:rPr lang="en-US" sz="1200" kern="0" dirty="0"/>
              <a:t>- the best ever Windows features are available right out of the box. </a:t>
            </a:r>
            <a:r>
              <a:rPr lang="en-US" sz="1200" kern="0" dirty="0" smtClean="0"/>
              <a:t>With an optional </a:t>
            </a:r>
            <a:r>
              <a:rPr lang="en-US" sz="1200" b="1" kern="0" dirty="0" smtClean="0"/>
              <a:t>fingerprint reader </a:t>
            </a:r>
            <a:r>
              <a:rPr lang="en-US" sz="1200" kern="0" dirty="0" smtClean="0"/>
              <a:t>on the power button and </a:t>
            </a:r>
            <a:r>
              <a:rPr lang="en-US" sz="1200" b="1" kern="0" dirty="0" smtClean="0"/>
              <a:t>Windows Hello</a:t>
            </a:r>
            <a:r>
              <a:rPr lang="en-US" sz="1200" kern="0" dirty="0" smtClean="0"/>
              <a:t>, sign-on is easy, fast and safe.</a:t>
            </a:r>
            <a:endParaRPr lang="en-US" sz="1200" kern="0" dirty="0"/>
          </a:p>
          <a:p>
            <a:pPr marL="171450" indent="-171450" fontAlgn="base">
              <a:spcAft>
                <a:spcPts val="600"/>
              </a:spcAft>
              <a:buClr>
                <a:schemeClr val="bg1"/>
              </a:buClr>
              <a:buFont typeface="Arial" panose="020B0604020202020204" pitchFamily="34" charset="0"/>
              <a:buChar char="•"/>
              <a:defRPr/>
            </a:pPr>
            <a:r>
              <a:rPr lang="en-US" sz="1200" dirty="0"/>
              <a:t>Easily type under dim light, such as when you’re working on the plane during an </a:t>
            </a:r>
            <a:r>
              <a:rPr lang="en-US" sz="1200" dirty="0" smtClean="0"/>
              <a:t>evening </a:t>
            </a:r>
            <a:r>
              <a:rPr lang="en-US" sz="1200" dirty="0"/>
              <a:t>flight or when you need to access your device in bed with </a:t>
            </a:r>
            <a:r>
              <a:rPr lang="en-US" sz="1200" dirty="0" smtClean="0"/>
              <a:t>an optional </a:t>
            </a:r>
            <a:r>
              <a:rPr lang="en-US" sz="1200" b="1" dirty="0"/>
              <a:t>backlit keyboard. </a:t>
            </a:r>
            <a:endParaRPr lang="en-US" sz="1200" b="1" dirty="0" smtClean="0"/>
          </a:p>
          <a:p>
            <a:pPr marL="171450" indent="-171450" fontAlgn="base">
              <a:spcAft>
                <a:spcPts val="600"/>
              </a:spcAft>
              <a:buClr>
                <a:schemeClr val="bg1"/>
              </a:buClr>
              <a:buFont typeface="Arial" panose="020B0604020202020204" pitchFamily="34" charset="0"/>
              <a:buChar char="•"/>
              <a:defRPr/>
            </a:pPr>
            <a:r>
              <a:rPr lang="en-US" sz="1200" kern="0" dirty="0" smtClean="0"/>
              <a:t>With </a:t>
            </a:r>
            <a:r>
              <a:rPr lang="en-US" sz="1200" b="1" kern="0" dirty="0"/>
              <a:t>Dell Mobile Connect software</a:t>
            </a:r>
            <a:r>
              <a:rPr lang="en-US" sz="1200" kern="0" dirty="0"/>
              <a:t>, experience seamless PC/smartphone integration. </a:t>
            </a:r>
            <a:r>
              <a:rPr lang="en-US" sz="1200" kern="0" dirty="0" smtClean="0"/>
              <a:t>Interact </a:t>
            </a:r>
            <a:r>
              <a:rPr lang="en-US" sz="1200" kern="0" dirty="0"/>
              <a:t>directly on the screen with the phone while it stays in pockets and purses</a:t>
            </a:r>
            <a:r>
              <a:rPr lang="en-US" sz="1200" kern="0" dirty="0" smtClean="0"/>
              <a:t>.</a:t>
            </a:r>
            <a:endParaRPr lang="en-US" sz="1200" kern="0" dirty="0"/>
          </a:p>
        </p:txBody>
      </p:sp>
    </p:spTree>
    <p:extLst>
      <p:ext uri="{BB962C8B-B14F-4D97-AF65-F5344CB8AC3E}">
        <p14:creationId xmlns:p14="http://schemas.microsoft.com/office/powerpoint/2010/main" val="379364991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27" y="537304"/>
            <a:ext cx="6179345" cy="387798"/>
          </a:xfrm>
        </p:spPr>
        <p:txBody>
          <a:bodyPr/>
          <a:lstStyle/>
          <a:p>
            <a:pPr algn="ctr"/>
            <a:r>
              <a:rPr lang="en-US" sz="2800" dirty="0">
                <a:solidFill>
                  <a:schemeClr val="bg1">
                    <a:lumMod val="60000"/>
                    <a:lumOff val="40000"/>
                  </a:schemeClr>
                </a:solidFill>
                <a:latin typeface="+mn-lt"/>
              </a:rPr>
              <a:t>Optional Inspiron accessories </a:t>
            </a:r>
            <a:r>
              <a:rPr lang="en-US" sz="2800" dirty="0" smtClean="0">
                <a:solidFill>
                  <a:schemeClr val="bg1">
                    <a:lumMod val="60000"/>
                    <a:lumOff val="40000"/>
                  </a:schemeClr>
                </a:solidFill>
                <a:latin typeface="+mn-lt"/>
              </a:rPr>
              <a:t>14</a:t>
            </a:r>
            <a:endParaRPr lang="en-US" sz="2800" dirty="0">
              <a:solidFill>
                <a:schemeClr val="bg1">
                  <a:lumMod val="60000"/>
                  <a:lumOff val="40000"/>
                </a:schemeClr>
              </a:solidFill>
              <a:latin typeface="+mn-lt"/>
            </a:endParaRPr>
          </a:p>
        </p:txBody>
      </p:sp>
      <p:sp>
        <p:nvSpPr>
          <p:cNvPr id="3" name="Rectangle 2"/>
          <p:cNvSpPr>
            <a:spLocks noChangeArrowheads="1"/>
          </p:cNvSpPr>
          <p:nvPr/>
        </p:nvSpPr>
        <p:spPr bwMode="auto">
          <a:xfrm>
            <a:off x="457200" y="1278644"/>
            <a:ext cx="7129121" cy="372410"/>
          </a:xfrm>
          <a:prstGeom prst="rect">
            <a:avLst/>
          </a:prstGeom>
          <a:noFill/>
          <a:ln w="9525">
            <a:noFill/>
            <a:miter lim="800000"/>
            <a:headEnd/>
            <a:tailEnd/>
          </a:ln>
        </p:spPr>
        <p:txBody>
          <a:bodyPr wrap="square" tIns="0" bIns="0">
            <a:spAutoFit/>
          </a:bodyPr>
          <a:lstStyle/>
          <a:p>
            <a:pPr fontAlgn="base">
              <a:spcBef>
                <a:spcPct val="0"/>
              </a:spcBef>
              <a:spcAft>
                <a:spcPct val="0"/>
              </a:spcAft>
            </a:pPr>
            <a:r>
              <a:rPr lang="en-US" sz="1200" dirty="0"/>
              <a:t>You can maximize the versatility and performance of your Inspiron </a:t>
            </a:r>
            <a:r>
              <a:rPr lang="en-US" sz="1200" dirty="0" smtClean="0"/>
              <a:t>14 3000 </a:t>
            </a:r>
            <a:r>
              <a:rPr lang="en-US" sz="1200" dirty="0"/>
              <a:t>with Dell recommended accessories to keep you entertained and connected in any room. </a:t>
            </a:r>
          </a:p>
        </p:txBody>
      </p:sp>
      <p:sp>
        <p:nvSpPr>
          <p:cNvPr id="18" name="Content Placeholder 4"/>
          <p:cNvSpPr txBox="1">
            <a:spLocks/>
          </p:cNvSpPr>
          <p:nvPr/>
        </p:nvSpPr>
        <p:spPr bwMode="auto">
          <a:xfrm>
            <a:off x="796527" y="9542781"/>
            <a:ext cx="2779137" cy="2487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  </a:t>
            </a:r>
          </a:p>
          <a:p>
            <a:pPr marL="0" lvl="1">
              <a:spcBef>
                <a:spcPts val="0"/>
              </a:spcBef>
              <a:spcAft>
                <a:spcPts val="100"/>
              </a:spcAft>
              <a:defRPr/>
            </a:pPr>
            <a:r>
              <a:rPr lang="en-US" sz="800" dirty="0">
                <a:solidFill>
                  <a:schemeClr val="bg2">
                    <a:lumMod val="50000"/>
                  </a:schemeClr>
                </a:solidFill>
                <a:latin typeface="+mn-lt"/>
              </a:rPr>
              <a:t>Optional accessories shown subject to regional availability.</a:t>
            </a:r>
          </a:p>
          <a:p>
            <a:pPr marL="0" lvl="1">
              <a:spcBef>
                <a:spcPts val="600"/>
              </a:spcBef>
              <a:defRPr/>
            </a:pPr>
            <a:endParaRPr lang="en-US" sz="800" dirty="0">
              <a:solidFill>
                <a:schemeClr val="bg2">
                  <a:lumMod val="50000"/>
                </a:schemeClr>
              </a:solidFill>
              <a:latin typeface="+mn-lt"/>
            </a:endParaRPr>
          </a:p>
        </p:txBody>
      </p:sp>
      <p:sp>
        <p:nvSpPr>
          <p:cNvPr id="12" name="Rectangle 11"/>
          <p:cNvSpPr/>
          <p:nvPr/>
        </p:nvSpPr>
        <p:spPr>
          <a:xfrm>
            <a:off x="4021760" y="6615958"/>
            <a:ext cx="3505501" cy="600164"/>
          </a:xfrm>
          <a:prstGeom prst="rect">
            <a:avLst/>
          </a:prstGeom>
        </p:spPr>
        <p:txBody>
          <a:bodyPr wrap="square">
            <a:spAutoFit/>
          </a:bodyPr>
          <a:lstStyle/>
          <a:p>
            <a:r>
              <a:rPr lang="en-US" sz="1100" b="1" dirty="0"/>
              <a:t>Dell </a:t>
            </a:r>
            <a:r>
              <a:rPr lang="en-US" sz="1100" b="1" dirty="0" smtClean="0"/>
              <a:t>Wireless </a:t>
            </a:r>
            <a:r>
              <a:rPr lang="en-US" sz="1100" b="1" dirty="0"/>
              <a:t>Mouse </a:t>
            </a:r>
            <a:r>
              <a:rPr lang="en-US" sz="1100" b="1" dirty="0" smtClean="0"/>
              <a:t>– WM126</a:t>
            </a:r>
            <a:endParaRPr lang="en-US" sz="1100" b="1" dirty="0"/>
          </a:p>
          <a:p>
            <a:r>
              <a:rPr lang="en-US" sz="1100" dirty="0">
                <a:latin typeface="Arial" panose="020B0604020202020204" pitchFamily="34" charset="0"/>
                <a:cs typeface="Arial" panose="020B0604020202020204" pitchFamily="34" charset="0"/>
              </a:rPr>
              <a:t>Travel light with a compact, wireless mouse with optical tracking and long battery life. </a:t>
            </a:r>
            <a:endParaRPr lang="en-US" sz="1100" dirty="0"/>
          </a:p>
        </p:txBody>
      </p:sp>
      <p:sp>
        <p:nvSpPr>
          <p:cNvPr id="24" name="Rectangle 23"/>
          <p:cNvSpPr/>
          <p:nvPr/>
        </p:nvSpPr>
        <p:spPr>
          <a:xfrm>
            <a:off x="264730" y="7418151"/>
            <a:ext cx="3621467" cy="1107996"/>
          </a:xfrm>
          <a:prstGeom prst="rect">
            <a:avLst/>
          </a:prstGeom>
        </p:spPr>
        <p:txBody>
          <a:bodyPr wrap="square">
            <a:spAutoFit/>
          </a:bodyPr>
          <a:lstStyle/>
          <a:p>
            <a:r>
              <a:rPr lang="en-US" sz="1100" b="1" dirty="0" smtClean="0">
                <a:latin typeface="Arial" panose="020B0604020202020204" pitchFamily="34" charset="0"/>
                <a:cs typeface="Arial" panose="020B0604020202020204" pitchFamily="34" charset="0"/>
              </a:rPr>
              <a:t>Dell </a:t>
            </a:r>
            <a:r>
              <a:rPr lang="en-US" sz="1100" b="1" dirty="0">
                <a:latin typeface="Arial" panose="020B0604020202020204" pitchFamily="34" charset="0"/>
                <a:cs typeface="Arial" panose="020B0604020202020204" pitchFamily="34" charset="0"/>
              </a:rPr>
              <a:t>Performance USB </a:t>
            </a:r>
            <a:r>
              <a:rPr lang="en-US" sz="1100" b="1" dirty="0" smtClean="0">
                <a:latin typeface="Arial" panose="020B0604020202020204" pitchFamily="34" charset="0"/>
                <a:cs typeface="Arial" panose="020B0604020202020204" pitchFamily="34" charset="0"/>
              </a:rPr>
              <a:t>Headset – AE2</a:t>
            </a:r>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Experience a 360 immersive soundscape and engage in hours of gameplay in a comfortable, lightweight headset with breathable, soft leather ear pads. The </a:t>
            </a:r>
            <a:r>
              <a:rPr lang="en-US" sz="1100" dirty="0" err="1">
                <a:latin typeface="Arial" panose="020B0604020202020204" pitchFamily="34" charset="0"/>
                <a:cs typeface="Arial" panose="020B0604020202020204" pitchFamily="34" charset="0"/>
              </a:rPr>
              <a:t>omni</a:t>
            </a:r>
            <a:r>
              <a:rPr lang="en-US" sz="1100" dirty="0">
                <a:latin typeface="Arial" panose="020B0604020202020204" pitchFamily="34" charset="0"/>
                <a:cs typeface="Arial" panose="020B0604020202020204" pitchFamily="34" charset="0"/>
              </a:rPr>
              <a:t>-directional microphone lets you stay </a:t>
            </a:r>
            <a:r>
              <a:rPr lang="en-US" sz="1100" dirty="0" smtClean="0">
                <a:latin typeface="Arial" panose="020B0604020202020204" pitchFamily="34" charset="0"/>
                <a:cs typeface="Arial" panose="020B0604020202020204" pitchFamily="34" charset="0"/>
              </a:rPr>
              <a:t>connected with your friends.</a:t>
            </a:r>
            <a:endParaRPr lang="en-US" sz="1100" dirty="0"/>
          </a:p>
        </p:txBody>
      </p:sp>
      <p:sp>
        <p:nvSpPr>
          <p:cNvPr id="33" name="Rectangle 32"/>
          <p:cNvSpPr/>
          <p:nvPr/>
        </p:nvSpPr>
        <p:spPr>
          <a:xfrm>
            <a:off x="264731" y="6589763"/>
            <a:ext cx="3621466" cy="769441"/>
          </a:xfrm>
          <a:prstGeom prst="rect">
            <a:avLst/>
          </a:prstGeom>
        </p:spPr>
        <p:txBody>
          <a:bodyPr wrap="square">
            <a:spAutoFit/>
          </a:bodyPr>
          <a:lstStyle/>
          <a:p>
            <a:r>
              <a:rPr lang="en-US" sz="1100" b="1" dirty="0"/>
              <a:t>Dell </a:t>
            </a:r>
            <a:r>
              <a:rPr lang="en-US" sz="1100" b="1" dirty="0" smtClean="0"/>
              <a:t>23 Monitor – S2319H</a:t>
            </a:r>
            <a:endParaRPr lang="en-US" sz="1100" b="1" dirty="0"/>
          </a:p>
          <a:p>
            <a:r>
              <a:rPr lang="en-US" sz="1100" dirty="0" smtClean="0"/>
              <a:t>Complement your desk with this elegant and stylish 23-inch monitor designed to shine with ultra bezels and built-in dual 3W speakers. </a:t>
            </a:r>
            <a:endParaRPr lang="en-US" sz="1100" dirty="0"/>
          </a:p>
        </p:txBody>
      </p:sp>
      <p:cxnSp>
        <p:nvCxnSpPr>
          <p:cNvPr id="29" name="Straight Connector 28"/>
          <p:cNvCxnSpPr/>
          <p:nvPr/>
        </p:nvCxnSpPr>
        <p:spPr>
          <a:xfrm>
            <a:off x="2697480" y="1121841"/>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021760" y="7406876"/>
            <a:ext cx="3417007" cy="1107996"/>
          </a:xfrm>
          <a:prstGeom prst="rect">
            <a:avLst/>
          </a:prstGeom>
        </p:spPr>
        <p:txBody>
          <a:bodyPr wrap="square">
            <a:spAutoFit/>
          </a:bodyPr>
          <a:lstStyle/>
          <a:p>
            <a:r>
              <a:rPr lang="en-US" sz="1100" b="1" dirty="0"/>
              <a:t>Dell </a:t>
            </a:r>
            <a:r>
              <a:rPr lang="en-US" sz="1100" b="1" dirty="0" smtClean="0"/>
              <a:t>External USB Slim DVD +/-RW Optical Drive – DW316</a:t>
            </a:r>
            <a:endParaRPr lang="en-US" sz="1100" b="1" dirty="0"/>
          </a:p>
          <a:p>
            <a:r>
              <a:rPr lang="en-US" sz="1100" dirty="0" smtClean="0"/>
              <a:t>Plug this low profile, lightweight drive into your Inspiron laptop’s USB port and you’ll be ready to play your favorite games or DVDs or back up your files. </a:t>
            </a:r>
            <a:endParaRPr lang="en-US" sz="1100" dirty="0"/>
          </a:p>
        </p:txBody>
      </p:sp>
      <p:sp>
        <p:nvSpPr>
          <p:cNvPr id="13" name="Rectangle 12"/>
          <p:cNvSpPr/>
          <p:nvPr/>
        </p:nvSpPr>
        <p:spPr>
          <a:xfrm>
            <a:off x="264729" y="8537422"/>
            <a:ext cx="3621467" cy="938719"/>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Dell Urban 2.0 Backpack 15</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Stow and go in style with this versatile and lightweight backpack that fits up to a 15.6” laptop. Comes with plenty of pockets, secure laptop compartment and large storage area to help you stay organized.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587"/>
          <a:stretch/>
        </p:blipFill>
        <p:spPr>
          <a:xfrm>
            <a:off x="0" y="1742085"/>
            <a:ext cx="7772400" cy="4781841"/>
          </a:xfrm>
          <a:prstGeom prst="rect">
            <a:avLst/>
          </a:prstGeom>
        </p:spPr>
      </p:pic>
    </p:spTree>
    <p:extLst>
      <p:ext uri="{BB962C8B-B14F-4D97-AF65-F5344CB8AC3E}">
        <p14:creationId xmlns:p14="http://schemas.microsoft.com/office/powerpoint/2010/main" val="420745874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27" y="537304"/>
            <a:ext cx="6179345" cy="387798"/>
          </a:xfrm>
        </p:spPr>
        <p:txBody>
          <a:bodyPr/>
          <a:lstStyle/>
          <a:p>
            <a:pPr algn="ctr"/>
            <a:r>
              <a:rPr lang="en-US" sz="2800" dirty="0">
                <a:solidFill>
                  <a:schemeClr val="bg1">
                    <a:lumMod val="60000"/>
                    <a:lumOff val="40000"/>
                  </a:schemeClr>
                </a:solidFill>
                <a:latin typeface="+mn-lt"/>
              </a:rPr>
              <a:t>Optional Inspiron accessories </a:t>
            </a:r>
            <a:r>
              <a:rPr lang="en-US" sz="2800" dirty="0" smtClean="0">
                <a:solidFill>
                  <a:schemeClr val="bg1">
                    <a:lumMod val="60000"/>
                    <a:lumOff val="40000"/>
                  </a:schemeClr>
                </a:solidFill>
                <a:latin typeface="+mn-lt"/>
              </a:rPr>
              <a:t>15</a:t>
            </a:r>
            <a:endParaRPr lang="en-US" sz="2800" dirty="0">
              <a:solidFill>
                <a:schemeClr val="bg1">
                  <a:lumMod val="60000"/>
                  <a:lumOff val="40000"/>
                </a:schemeClr>
              </a:solidFill>
              <a:latin typeface="+mn-lt"/>
            </a:endParaRPr>
          </a:p>
        </p:txBody>
      </p:sp>
      <p:sp>
        <p:nvSpPr>
          <p:cNvPr id="3" name="Rectangle 2"/>
          <p:cNvSpPr>
            <a:spLocks noChangeArrowheads="1"/>
          </p:cNvSpPr>
          <p:nvPr/>
        </p:nvSpPr>
        <p:spPr bwMode="auto">
          <a:xfrm>
            <a:off x="457200" y="1278644"/>
            <a:ext cx="7129121" cy="372410"/>
          </a:xfrm>
          <a:prstGeom prst="rect">
            <a:avLst/>
          </a:prstGeom>
          <a:noFill/>
          <a:ln w="9525">
            <a:noFill/>
            <a:miter lim="800000"/>
            <a:headEnd/>
            <a:tailEnd/>
          </a:ln>
        </p:spPr>
        <p:txBody>
          <a:bodyPr wrap="square" tIns="0" bIns="0">
            <a:spAutoFit/>
          </a:bodyPr>
          <a:lstStyle/>
          <a:p>
            <a:pPr fontAlgn="base">
              <a:spcBef>
                <a:spcPct val="0"/>
              </a:spcBef>
              <a:spcAft>
                <a:spcPct val="0"/>
              </a:spcAft>
            </a:pPr>
            <a:r>
              <a:rPr lang="en-US" sz="1200" dirty="0"/>
              <a:t>You can maximize the versatility and performance of your Inspiron </a:t>
            </a:r>
            <a:r>
              <a:rPr lang="en-US" sz="1200" dirty="0" smtClean="0"/>
              <a:t>15 3000 </a:t>
            </a:r>
            <a:r>
              <a:rPr lang="en-US" sz="1200" dirty="0"/>
              <a:t>with Dell recommended accessories to keep you entertained and connected in any room. </a:t>
            </a:r>
          </a:p>
        </p:txBody>
      </p:sp>
      <p:sp>
        <p:nvSpPr>
          <p:cNvPr id="18" name="Content Placeholder 4"/>
          <p:cNvSpPr txBox="1">
            <a:spLocks/>
          </p:cNvSpPr>
          <p:nvPr/>
        </p:nvSpPr>
        <p:spPr bwMode="auto">
          <a:xfrm>
            <a:off x="796527" y="9542781"/>
            <a:ext cx="2779137" cy="2487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  </a:t>
            </a:r>
          </a:p>
          <a:p>
            <a:pPr marL="0" lvl="1">
              <a:spcBef>
                <a:spcPts val="0"/>
              </a:spcBef>
              <a:spcAft>
                <a:spcPts val="100"/>
              </a:spcAft>
              <a:defRPr/>
            </a:pPr>
            <a:r>
              <a:rPr lang="en-US" sz="800" dirty="0">
                <a:solidFill>
                  <a:schemeClr val="bg2">
                    <a:lumMod val="50000"/>
                  </a:schemeClr>
                </a:solidFill>
                <a:latin typeface="+mn-lt"/>
              </a:rPr>
              <a:t>Optional accessories shown subject to regional availability.</a:t>
            </a:r>
          </a:p>
          <a:p>
            <a:pPr marL="0" lvl="1">
              <a:spcBef>
                <a:spcPts val="600"/>
              </a:spcBef>
              <a:defRPr/>
            </a:pPr>
            <a:endParaRPr lang="en-US" sz="800" dirty="0">
              <a:solidFill>
                <a:schemeClr val="bg2">
                  <a:lumMod val="50000"/>
                </a:schemeClr>
              </a:solidFill>
              <a:latin typeface="+mn-lt"/>
            </a:endParaRPr>
          </a:p>
        </p:txBody>
      </p:sp>
      <p:sp>
        <p:nvSpPr>
          <p:cNvPr id="12" name="Rectangle 11"/>
          <p:cNvSpPr/>
          <p:nvPr/>
        </p:nvSpPr>
        <p:spPr>
          <a:xfrm>
            <a:off x="4021760" y="6850738"/>
            <a:ext cx="3505501" cy="600164"/>
          </a:xfrm>
          <a:prstGeom prst="rect">
            <a:avLst/>
          </a:prstGeom>
        </p:spPr>
        <p:txBody>
          <a:bodyPr wrap="square">
            <a:spAutoFit/>
          </a:bodyPr>
          <a:lstStyle/>
          <a:p>
            <a:r>
              <a:rPr lang="en-US" sz="1100" b="1" dirty="0"/>
              <a:t>Dell </a:t>
            </a:r>
            <a:r>
              <a:rPr lang="en-US" sz="1100" b="1" dirty="0" smtClean="0"/>
              <a:t>Wireless </a:t>
            </a:r>
            <a:r>
              <a:rPr lang="en-US" sz="1100" b="1" dirty="0"/>
              <a:t>Mouse </a:t>
            </a:r>
            <a:r>
              <a:rPr lang="en-US" sz="1100" b="1" dirty="0" smtClean="0"/>
              <a:t>– WM126</a:t>
            </a:r>
            <a:endParaRPr lang="en-US" sz="1100" b="1" dirty="0"/>
          </a:p>
          <a:p>
            <a:r>
              <a:rPr lang="en-US" sz="1100" dirty="0">
                <a:latin typeface="Arial" panose="020B0604020202020204" pitchFamily="34" charset="0"/>
                <a:cs typeface="Arial" panose="020B0604020202020204" pitchFamily="34" charset="0"/>
              </a:rPr>
              <a:t>Travel light with a compact, wireless mouse with optical tracking and long battery life. </a:t>
            </a:r>
            <a:endParaRPr lang="en-US" sz="1100" dirty="0"/>
          </a:p>
        </p:txBody>
      </p:sp>
      <p:sp>
        <p:nvSpPr>
          <p:cNvPr id="24" name="Rectangle 23"/>
          <p:cNvSpPr/>
          <p:nvPr/>
        </p:nvSpPr>
        <p:spPr>
          <a:xfrm>
            <a:off x="264730" y="7652931"/>
            <a:ext cx="3621467" cy="1107996"/>
          </a:xfrm>
          <a:prstGeom prst="rect">
            <a:avLst/>
          </a:prstGeom>
        </p:spPr>
        <p:txBody>
          <a:bodyPr wrap="square">
            <a:spAutoFit/>
          </a:bodyPr>
          <a:lstStyle/>
          <a:p>
            <a:r>
              <a:rPr lang="en-US" sz="1100" b="1" dirty="0" smtClean="0">
                <a:latin typeface="Arial" panose="020B0604020202020204" pitchFamily="34" charset="0"/>
                <a:cs typeface="Arial" panose="020B0604020202020204" pitchFamily="34" charset="0"/>
              </a:rPr>
              <a:t>Dell </a:t>
            </a:r>
            <a:r>
              <a:rPr lang="en-US" sz="1100" b="1" dirty="0">
                <a:latin typeface="Arial" panose="020B0604020202020204" pitchFamily="34" charset="0"/>
                <a:cs typeface="Arial" panose="020B0604020202020204" pitchFamily="34" charset="0"/>
              </a:rPr>
              <a:t>Performance USB </a:t>
            </a:r>
            <a:r>
              <a:rPr lang="en-US" sz="1100" b="1" dirty="0" smtClean="0">
                <a:latin typeface="Arial" panose="020B0604020202020204" pitchFamily="34" charset="0"/>
                <a:cs typeface="Arial" panose="020B0604020202020204" pitchFamily="34" charset="0"/>
              </a:rPr>
              <a:t>Headset – AE2</a:t>
            </a:r>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Experience a 360 immersive soundscape and engage in hours of gameplay in a comfortable, lightweight headset with breathable, soft leather ear pads. The </a:t>
            </a:r>
            <a:r>
              <a:rPr lang="en-US" sz="1100" dirty="0" err="1">
                <a:latin typeface="Arial" panose="020B0604020202020204" pitchFamily="34" charset="0"/>
                <a:cs typeface="Arial" panose="020B0604020202020204" pitchFamily="34" charset="0"/>
              </a:rPr>
              <a:t>omni</a:t>
            </a:r>
            <a:r>
              <a:rPr lang="en-US" sz="1100" dirty="0">
                <a:latin typeface="Arial" panose="020B0604020202020204" pitchFamily="34" charset="0"/>
                <a:cs typeface="Arial" panose="020B0604020202020204" pitchFamily="34" charset="0"/>
              </a:rPr>
              <a:t>-directional microphone lets you stay </a:t>
            </a:r>
            <a:r>
              <a:rPr lang="en-US" sz="1100" dirty="0" smtClean="0">
                <a:latin typeface="Arial" panose="020B0604020202020204" pitchFamily="34" charset="0"/>
                <a:cs typeface="Arial" panose="020B0604020202020204" pitchFamily="34" charset="0"/>
              </a:rPr>
              <a:t>connected with your friends.</a:t>
            </a:r>
            <a:endParaRPr lang="en-US" sz="1100" dirty="0"/>
          </a:p>
        </p:txBody>
      </p:sp>
      <p:sp>
        <p:nvSpPr>
          <p:cNvPr id="33" name="Rectangle 32"/>
          <p:cNvSpPr/>
          <p:nvPr/>
        </p:nvSpPr>
        <p:spPr>
          <a:xfrm>
            <a:off x="264731" y="6824543"/>
            <a:ext cx="3621466" cy="769441"/>
          </a:xfrm>
          <a:prstGeom prst="rect">
            <a:avLst/>
          </a:prstGeom>
        </p:spPr>
        <p:txBody>
          <a:bodyPr wrap="square">
            <a:spAutoFit/>
          </a:bodyPr>
          <a:lstStyle/>
          <a:p>
            <a:r>
              <a:rPr lang="en-US" sz="1100" b="1" dirty="0"/>
              <a:t>Dell </a:t>
            </a:r>
            <a:r>
              <a:rPr lang="en-US" sz="1100" b="1" dirty="0" smtClean="0"/>
              <a:t>23 Monitor – S2319H</a:t>
            </a:r>
            <a:endParaRPr lang="en-US" sz="1100" b="1" dirty="0"/>
          </a:p>
          <a:p>
            <a:r>
              <a:rPr lang="en-US" sz="1100" dirty="0" smtClean="0"/>
              <a:t>Complement your desk with this elegant and stylish 23-inch monitor designed to shine with ultra bezels and built-in dual 3W speakers. </a:t>
            </a:r>
            <a:endParaRPr lang="en-US" sz="1100" dirty="0"/>
          </a:p>
        </p:txBody>
      </p:sp>
      <p:cxnSp>
        <p:nvCxnSpPr>
          <p:cNvPr id="29" name="Straight Connector 28"/>
          <p:cNvCxnSpPr/>
          <p:nvPr/>
        </p:nvCxnSpPr>
        <p:spPr>
          <a:xfrm>
            <a:off x="2697480" y="1121841"/>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021760" y="7652931"/>
            <a:ext cx="3621467" cy="938719"/>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Dell Urban 2.0 Backpack 15</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Stow and go in style with this versatile and lightweight backpack that fits up to a 15.6” laptop. Comes with plenty of pockets, secure laptop compartment and large storage area to help you stay organized.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741"/>
          <a:stretch/>
        </p:blipFill>
        <p:spPr>
          <a:xfrm>
            <a:off x="-4" y="1981455"/>
            <a:ext cx="7772400" cy="4773661"/>
          </a:xfrm>
          <a:prstGeom prst="rect">
            <a:avLst/>
          </a:prstGeom>
        </p:spPr>
      </p:pic>
    </p:spTree>
    <p:extLst>
      <p:ext uri="{BB962C8B-B14F-4D97-AF65-F5344CB8AC3E}">
        <p14:creationId xmlns:p14="http://schemas.microsoft.com/office/powerpoint/2010/main" val="341161264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27" y="537304"/>
            <a:ext cx="6179345" cy="387798"/>
          </a:xfrm>
        </p:spPr>
        <p:txBody>
          <a:bodyPr/>
          <a:lstStyle/>
          <a:p>
            <a:pPr algn="ctr"/>
            <a:r>
              <a:rPr lang="en-US" sz="2800" dirty="0">
                <a:solidFill>
                  <a:schemeClr val="bg1">
                    <a:lumMod val="60000"/>
                    <a:lumOff val="40000"/>
                  </a:schemeClr>
                </a:solidFill>
                <a:latin typeface="+mn-lt"/>
              </a:rPr>
              <a:t>Optional Inspiron accessories </a:t>
            </a:r>
            <a:r>
              <a:rPr lang="en-US" sz="2800" dirty="0" smtClean="0">
                <a:solidFill>
                  <a:schemeClr val="bg1">
                    <a:lumMod val="60000"/>
                    <a:lumOff val="40000"/>
                  </a:schemeClr>
                </a:solidFill>
                <a:latin typeface="+mn-lt"/>
              </a:rPr>
              <a:t>17</a:t>
            </a:r>
            <a:endParaRPr lang="en-US" sz="2800" dirty="0">
              <a:solidFill>
                <a:schemeClr val="bg1">
                  <a:lumMod val="60000"/>
                  <a:lumOff val="40000"/>
                </a:schemeClr>
              </a:solidFill>
              <a:latin typeface="+mn-lt"/>
            </a:endParaRPr>
          </a:p>
        </p:txBody>
      </p:sp>
      <p:sp>
        <p:nvSpPr>
          <p:cNvPr id="3" name="Rectangle 2"/>
          <p:cNvSpPr>
            <a:spLocks noChangeArrowheads="1"/>
          </p:cNvSpPr>
          <p:nvPr/>
        </p:nvSpPr>
        <p:spPr bwMode="auto">
          <a:xfrm>
            <a:off x="457200" y="1278644"/>
            <a:ext cx="7129121" cy="372410"/>
          </a:xfrm>
          <a:prstGeom prst="rect">
            <a:avLst/>
          </a:prstGeom>
          <a:noFill/>
          <a:ln w="9525">
            <a:noFill/>
            <a:miter lim="800000"/>
            <a:headEnd/>
            <a:tailEnd/>
          </a:ln>
        </p:spPr>
        <p:txBody>
          <a:bodyPr wrap="square" tIns="0" bIns="0">
            <a:spAutoFit/>
          </a:bodyPr>
          <a:lstStyle/>
          <a:p>
            <a:pPr fontAlgn="base">
              <a:spcBef>
                <a:spcPct val="0"/>
              </a:spcBef>
              <a:spcAft>
                <a:spcPct val="0"/>
              </a:spcAft>
            </a:pPr>
            <a:r>
              <a:rPr lang="en-US" sz="1200" dirty="0"/>
              <a:t>You can maximize the versatility and performance of your Inspiron </a:t>
            </a:r>
            <a:r>
              <a:rPr lang="en-US" sz="1200" dirty="0" smtClean="0"/>
              <a:t>17 3000 </a:t>
            </a:r>
            <a:r>
              <a:rPr lang="en-US" sz="1200" dirty="0"/>
              <a:t>with Dell recommended accessories to keep you entertained and connected in any room. </a:t>
            </a:r>
          </a:p>
        </p:txBody>
      </p:sp>
      <p:sp>
        <p:nvSpPr>
          <p:cNvPr id="18" name="Content Placeholder 4"/>
          <p:cNvSpPr txBox="1">
            <a:spLocks/>
          </p:cNvSpPr>
          <p:nvPr/>
        </p:nvSpPr>
        <p:spPr bwMode="auto">
          <a:xfrm>
            <a:off x="796527" y="9542781"/>
            <a:ext cx="2779137" cy="2487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lvl="1">
              <a:spcBef>
                <a:spcPts val="0"/>
              </a:spcBef>
              <a:spcAft>
                <a:spcPts val="100"/>
              </a:spcAft>
              <a:defRPr/>
            </a:pPr>
            <a:r>
              <a:rPr lang="en-US" sz="800" dirty="0">
                <a:solidFill>
                  <a:schemeClr val="bg2">
                    <a:lumMod val="50000"/>
                  </a:schemeClr>
                </a:solidFill>
                <a:latin typeface="+mn-lt"/>
              </a:rPr>
              <a:t>Product appearance may vary slightly from image shown.  </a:t>
            </a:r>
          </a:p>
          <a:p>
            <a:pPr marL="0" lvl="1">
              <a:spcBef>
                <a:spcPts val="0"/>
              </a:spcBef>
              <a:spcAft>
                <a:spcPts val="100"/>
              </a:spcAft>
              <a:defRPr/>
            </a:pPr>
            <a:r>
              <a:rPr lang="en-US" sz="800" dirty="0">
                <a:solidFill>
                  <a:schemeClr val="bg2">
                    <a:lumMod val="50000"/>
                  </a:schemeClr>
                </a:solidFill>
                <a:latin typeface="+mn-lt"/>
              </a:rPr>
              <a:t>Optional accessories shown subject to regional availability.</a:t>
            </a:r>
          </a:p>
          <a:p>
            <a:pPr marL="0" lvl="1">
              <a:spcBef>
                <a:spcPts val="600"/>
              </a:spcBef>
              <a:defRPr/>
            </a:pPr>
            <a:endParaRPr lang="en-US" sz="800" dirty="0">
              <a:solidFill>
                <a:schemeClr val="bg2">
                  <a:lumMod val="50000"/>
                </a:schemeClr>
              </a:solidFill>
              <a:latin typeface="+mn-lt"/>
            </a:endParaRPr>
          </a:p>
        </p:txBody>
      </p:sp>
      <p:sp>
        <p:nvSpPr>
          <p:cNvPr id="12" name="Rectangle 11"/>
          <p:cNvSpPr/>
          <p:nvPr/>
        </p:nvSpPr>
        <p:spPr>
          <a:xfrm>
            <a:off x="4021760" y="6615958"/>
            <a:ext cx="3505501" cy="600164"/>
          </a:xfrm>
          <a:prstGeom prst="rect">
            <a:avLst/>
          </a:prstGeom>
        </p:spPr>
        <p:txBody>
          <a:bodyPr wrap="square">
            <a:spAutoFit/>
          </a:bodyPr>
          <a:lstStyle/>
          <a:p>
            <a:r>
              <a:rPr lang="en-US" sz="1100" b="1" dirty="0"/>
              <a:t>Dell </a:t>
            </a:r>
            <a:r>
              <a:rPr lang="en-US" sz="1100" b="1" dirty="0" smtClean="0"/>
              <a:t>Wireless </a:t>
            </a:r>
            <a:r>
              <a:rPr lang="en-US" sz="1100" b="1" dirty="0"/>
              <a:t>Mouse </a:t>
            </a:r>
            <a:r>
              <a:rPr lang="en-US" sz="1100" b="1" dirty="0" smtClean="0"/>
              <a:t>– WM126</a:t>
            </a:r>
            <a:endParaRPr lang="en-US" sz="1100" b="1" dirty="0"/>
          </a:p>
          <a:p>
            <a:r>
              <a:rPr lang="en-US" sz="1100" dirty="0">
                <a:latin typeface="Arial" panose="020B0604020202020204" pitchFamily="34" charset="0"/>
                <a:cs typeface="Arial" panose="020B0604020202020204" pitchFamily="34" charset="0"/>
              </a:rPr>
              <a:t>Travel light with a compact, wireless mouse with optical tracking and long battery life. </a:t>
            </a:r>
            <a:endParaRPr lang="en-US" sz="1100" dirty="0"/>
          </a:p>
        </p:txBody>
      </p:sp>
      <p:sp>
        <p:nvSpPr>
          <p:cNvPr id="24" name="Rectangle 23"/>
          <p:cNvSpPr/>
          <p:nvPr/>
        </p:nvSpPr>
        <p:spPr>
          <a:xfrm>
            <a:off x="264730" y="7418151"/>
            <a:ext cx="3621467" cy="1107996"/>
          </a:xfrm>
          <a:prstGeom prst="rect">
            <a:avLst/>
          </a:prstGeom>
        </p:spPr>
        <p:txBody>
          <a:bodyPr wrap="square">
            <a:spAutoFit/>
          </a:bodyPr>
          <a:lstStyle/>
          <a:p>
            <a:r>
              <a:rPr lang="en-US" sz="1100" b="1" dirty="0" smtClean="0">
                <a:latin typeface="Arial" panose="020B0604020202020204" pitchFamily="34" charset="0"/>
                <a:cs typeface="Arial" panose="020B0604020202020204" pitchFamily="34" charset="0"/>
              </a:rPr>
              <a:t>Dell </a:t>
            </a:r>
            <a:r>
              <a:rPr lang="en-US" sz="1100" b="1" dirty="0">
                <a:latin typeface="Arial" panose="020B0604020202020204" pitchFamily="34" charset="0"/>
                <a:cs typeface="Arial" panose="020B0604020202020204" pitchFamily="34" charset="0"/>
              </a:rPr>
              <a:t>Performance USB </a:t>
            </a:r>
            <a:r>
              <a:rPr lang="en-US" sz="1100" b="1" dirty="0" smtClean="0">
                <a:latin typeface="Arial" panose="020B0604020202020204" pitchFamily="34" charset="0"/>
                <a:cs typeface="Arial" panose="020B0604020202020204" pitchFamily="34" charset="0"/>
              </a:rPr>
              <a:t>Headset – AE2</a:t>
            </a:r>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Experience a 360 immersive soundscape and engage in hours of gameplay in a comfortable, lightweight headset with breathable, soft leather ear pads. The </a:t>
            </a:r>
            <a:r>
              <a:rPr lang="en-US" sz="1100" dirty="0" err="1">
                <a:latin typeface="Arial" panose="020B0604020202020204" pitchFamily="34" charset="0"/>
                <a:cs typeface="Arial" panose="020B0604020202020204" pitchFamily="34" charset="0"/>
              </a:rPr>
              <a:t>omni</a:t>
            </a:r>
            <a:r>
              <a:rPr lang="en-US" sz="1100" dirty="0">
                <a:latin typeface="Arial" panose="020B0604020202020204" pitchFamily="34" charset="0"/>
                <a:cs typeface="Arial" panose="020B0604020202020204" pitchFamily="34" charset="0"/>
              </a:rPr>
              <a:t>-directional microphone lets you stay </a:t>
            </a:r>
            <a:r>
              <a:rPr lang="en-US" sz="1100" dirty="0" smtClean="0">
                <a:latin typeface="Arial" panose="020B0604020202020204" pitchFamily="34" charset="0"/>
                <a:cs typeface="Arial" panose="020B0604020202020204" pitchFamily="34" charset="0"/>
              </a:rPr>
              <a:t>connected with your friends.</a:t>
            </a:r>
            <a:endParaRPr lang="en-US" sz="1100" dirty="0"/>
          </a:p>
        </p:txBody>
      </p:sp>
      <p:sp>
        <p:nvSpPr>
          <p:cNvPr id="33" name="Rectangle 32"/>
          <p:cNvSpPr/>
          <p:nvPr/>
        </p:nvSpPr>
        <p:spPr>
          <a:xfrm>
            <a:off x="264731" y="6589763"/>
            <a:ext cx="3621466" cy="769441"/>
          </a:xfrm>
          <a:prstGeom prst="rect">
            <a:avLst/>
          </a:prstGeom>
        </p:spPr>
        <p:txBody>
          <a:bodyPr wrap="square">
            <a:spAutoFit/>
          </a:bodyPr>
          <a:lstStyle/>
          <a:p>
            <a:r>
              <a:rPr lang="en-US" sz="1100" b="1" dirty="0"/>
              <a:t>Dell </a:t>
            </a:r>
            <a:r>
              <a:rPr lang="en-US" sz="1100" b="1" dirty="0" smtClean="0"/>
              <a:t>23 Monitor – S2319H</a:t>
            </a:r>
            <a:endParaRPr lang="en-US" sz="1100" b="1" dirty="0"/>
          </a:p>
          <a:p>
            <a:r>
              <a:rPr lang="en-US" sz="1100" dirty="0" smtClean="0"/>
              <a:t>Complement your desk with this elegant and stylish 23-inch monitor designed to shine with ultra bezels and built-in dual 3W speakers. </a:t>
            </a:r>
            <a:endParaRPr lang="en-US" sz="1100" dirty="0"/>
          </a:p>
        </p:txBody>
      </p:sp>
      <p:cxnSp>
        <p:nvCxnSpPr>
          <p:cNvPr id="29" name="Straight Connector 28"/>
          <p:cNvCxnSpPr/>
          <p:nvPr/>
        </p:nvCxnSpPr>
        <p:spPr>
          <a:xfrm>
            <a:off x="2697480" y="1121841"/>
            <a:ext cx="2377440"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941736"/>
            <a:ext cx="7772400" cy="4371975"/>
          </a:xfrm>
          <a:prstGeom prst="rect">
            <a:avLst/>
          </a:prstGeom>
        </p:spPr>
      </p:pic>
    </p:spTree>
    <p:extLst>
      <p:ext uri="{BB962C8B-B14F-4D97-AF65-F5344CB8AC3E}">
        <p14:creationId xmlns:p14="http://schemas.microsoft.com/office/powerpoint/2010/main" val="261082071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5941" y="562663"/>
            <a:ext cx="6460521" cy="561946"/>
          </a:xfrm>
          <a:prstGeom prst="rect">
            <a:avLst/>
          </a:prstGeom>
        </p:spPr>
        <p:txBody>
          <a:bodyPr vert="horz" lIns="0" tIns="0" rIns="0" bIns="0" anchor="b" anchorCtr="0"/>
          <a:lstStyle>
            <a:lvl1pPr algn="ctr" rtl="0" eaLnBrk="1" fontAlgn="base" hangingPunct="1">
              <a:lnSpc>
                <a:spcPct val="100000"/>
              </a:lnSpc>
              <a:spcBef>
                <a:spcPct val="0"/>
              </a:spcBef>
              <a:spcAft>
                <a:spcPct val="0"/>
              </a:spcAft>
              <a:defRPr sz="3000" b="0" cap="none" baseline="0">
                <a:solidFill>
                  <a:srgbClr val="AAAAAA"/>
                </a:solidFill>
                <a:latin typeface="+mj-lt"/>
                <a:ea typeface="Arial"/>
                <a:cs typeface="+mj-cs"/>
              </a:defRPr>
            </a:lvl1pPr>
            <a:lvl2pPr algn="l" rtl="0" eaLnBrk="1" fontAlgn="base" hangingPunct="1">
              <a:lnSpc>
                <a:spcPct val="80000"/>
              </a:lnSpc>
              <a:spcBef>
                <a:spcPct val="0"/>
              </a:spcBef>
              <a:spcAft>
                <a:spcPct val="0"/>
              </a:spcAft>
              <a:defRPr sz="6258" b="1">
                <a:solidFill>
                  <a:schemeClr val="accent1"/>
                </a:solidFill>
                <a:latin typeface="Arial Black" pitchFamily="34" charset="0"/>
              </a:defRPr>
            </a:lvl2pPr>
            <a:lvl3pPr algn="l" rtl="0" eaLnBrk="1" fontAlgn="base" hangingPunct="1">
              <a:lnSpc>
                <a:spcPct val="80000"/>
              </a:lnSpc>
              <a:spcBef>
                <a:spcPct val="0"/>
              </a:spcBef>
              <a:spcAft>
                <a:spcPct val="0"/>
              </a:spcAft>
              <a:defRPr sz="6258" b="1">
                <a:solidFill>
                  <a:schemeClr val="accent1"/>
                </a:solidFill>
                <a:latin typeface="Arial Black" pitchFamily="34" charset="0"/>
              </a:defRPr>
            </a:lvl3pPr>
            <a:lvl4pPr algn="l" rtl="0" eaLnBrk="1" fontAlgn="base" hangingPunct="1">
              <a:lnSpc>
                <a:spcPct val="80000"/>
              </a:lnSpc>
              <a:spcBef>
                <a:spcPct val="0"/>
              </a:spcBef>
              <a:spcAft>
                <a:spcPct val="0"/>
              </a:spcAft>
              <a:defRPr sz="6258" b="1">
                <a:solidFill>
                  <a:schemeClr val="accent1"/>
                </a:solidFill>
                <a:latin typeface="Arial Black" pitchFamily="34" charset="0"/>
              </a:defRPr>
            </a:lvl4pPr>
            <a:lvl5pPr algn="l" rtl="0" eaLnBrk="1" fontAlgn="base" hangingPunct="1">
              <a:lnSpc>
                <a:spcPct val="80000"/>
              </a:lnSpc>
              <a:spcBef>
                <a:spcPct val="0"/>
              </a:spcBef>
              <a:spcAft>
                <a:spcPct val="0"/>
              </a:spcAft>
              <a:defRPr sz="6258" b="1">
                <a:solidFill>
                  <a:schemeClr val="accent1"/>
                </a:solidFill>
                <a:latin typeface="Arial Black" pitchFamily="34" charset="0"/>
              </a:defRPr>
            </a:lvl5pPr>
            <a:lvl6pPr marL="894100" algn="l" rtl="0" eaLnBrk="1" fontAlgn="base" hangingPunct="1">
              <a:lnSpc>
                <a:spcPct val="70000"/>
              </a:lnSpc>
              <a:spcBef>
                <a:spcPct val="0"/>
              </a:spcBef>
              <a:spcAft>
                <a:spcPct val="0"/>
              </a:spcAft>
              <a:defRPr sz="8605" b="1">
                <a:solidFill>
                  <a:schemeClr val="accent1"/>
                </a:solidFill>
                <a:latin typeface="Arial Black" pitchFamily="34" charset="0"/>
              </a:defRPr>
            </a:lvl6pPr>
            <a:lvl7pPr marL="1788201" algn="l" rtl="0" eaLnBrk="1" fontAlgn="base" hangingPunct="1">
              <a:lnSpc>
                <a:spcPct val="70000"/>
              </a:lnSpc>
              <a:spcBef>
                <a:spcPct val="0"/>
              </a:spcBef>
              <a:spcAft>
                <a:spcPct val="0"/>
              </a:spcAft>
              <a:defRPr sz="8605" b="1">
                <a:solidFill>
                  <a:schemeClr val="accent1"/>
                </a:solidFill>
                <a:latin typeface="Arial Black" pitchFamily="34" charset="0"/>
              </a:defRPr>
            </a:lvl7pPr>
            <a:lvl8pPr marL="2682301" algn="l" rtl="0" eaLnBrk="1" fontAlgn="base" hangingPunct="1">
              <a:lnSpc>
                <a:spcPct val="70000"/>
              </a:lnSpc>
              <a:spcBef>
                <a:spcPct val="0"/>
              </a:spcBef>
              <a:spcAft>
                <a:spcPct val="0"/>
              </a:spcAft>
              <a:defRPr sz="8605" b="1">
                <a:solidFill>
                  <a:schemeClr val="accent1"/>
                </a:solidFill>
                <a:latin typeface="Arial Black" pitchFamily="34" charset="0"/>
              </a:defRPr>
            </a:lvl8pPr>
            <a:lvl9pPr marL="3576401" algn="l" rtl="0" eaLnBrk="1" fontAlgn="base" hangingPunct="1">
              <a:lnSpc>
                <a:spcPct val="70000"/>
              </a:lnSpc>
              <a:spcBef>
                <a:spcPct val="0"/>
              </a:spcBef>
              <a:spcAft>
                <a:spcPct val="0"/>
              </a:spcAft>
              <a:defRPr sz="8605" b="1">
                <a:solidFill>
                  <a:schemeClr val="accent1"/>
                </a:solidFill>
                <a:latin typeface="Arial Black" pitchFamily="34" charset="0"/>
              </a:defRPr>
            </a:lvl9pPr>
          </a:lstStyle>
          <a:p>
            <a:pPr algn="l"/>
            <a:r>
              <a:rPr lang="en-US" sz="2135" kern="0" dirty="0"/>
              <a:t>Inspiron 14 3000 (3480)</a:t>
            </a:r>
          </a:p>
          <a:p>
            <a:pPr algn="l"/>
            <a:r>
              <a:rPr lang="en-US" sz="2135" kern="0" dirty="0"/>
              <a:t>Features &amp; Technical Specifications</a:t>
            </a:r>
          </a:p>
        </p:txBody>
      </p:sp>
      <p:graphicFrame>
        <p:nvGraphicFramePr>
          <p:cNvPr id="10" name="Table 9"/>
          <p:cNvGraphicFramePr>
            <a:graphicFrameLocks noGrp="1"/>
          </p:cNvGraphicFramePr>
          <p:nvPr>
            <p:extLst/>
          </p:nvPr>
        </p:nvGraphicFramePr>
        <p:xfrm>
          <a:off x="572086" y="1426677"/>
          <a:ext cx="3359420" cy="7005113"/>
        </p:xfrm>
        <a:graphic>
          <a:graphicData uri="http://schemas.openxmlformats.org/drawingml/2006/table">
            <a:tbl>
              <a:tblPr firstRow="1" bandRow="1">
                <a:tableStyleId>{2D5ABB26-0587-4C30-8999-92F81FD0307C}</a:tableStyleId>
              </a:tblPr>
              <a:tblGrid>
                <a:gridCol w="1177759"/>
                <a:gridCol w="2181661"/>
              </a:tblGrid>
              <a:tr h="2537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204474">
                <a:tc>
                  <a:txBody>
                    <a:bodyPr/>
                    <a:lstStyle/>
                    <a:p>
                      <a:r>
                        <a:rPr lang="en-US" sz="800" b="1" dirty="0" smtClean="0">
                          <a:solidFill>
                            <a:schemeClr val="tx1"/>
                          </a:solidFill>
                          <a:latin typeface="+mn-lt"/>
                        </a:rPr>
                        <a:t>Model Number</a:t>
                      </a:r>
                      <a:endParaRPr lang="en-US" sz="800" b="1" baseline="30000" dirty="0">
                        <a:solidFill>
                          <a:schemeClr val="tx1"/>
                        </a:solidFill>
                      </a:endParaRPr>
                    </a:p>
                  </a:txBody>
                  <a:tcPr marL="86140" marR="86140" marT="43069" marB="43069"/>
                </a:tc>
                <a:tc>
                  <a:txBody>
                    <a:bodyPr/>
                    <a:lstStyle/>
                    <a:p>
                      <a:r>
                        <a:rPr lang="en-US" sz="800" dirty="0" smtClean="0">
                          <a:solidFill>
                            <a:schemeClr val="tx1"/>
                          </a:solidFill>
                          <a:latin typeface="+mn-lt"/>
                        </a:rPr>
                        <a:t>Model# 3480</a:t>
                      </a:r>
                      <a:endParaRPr lang="en-US" sz="800" dirty="0">
                        <a:solidFill>
                          <a:schemeClr val="tx1"/>
                        </a:solidFill>
                      </a:endParaRPr>
                    </a:p>
                  </a:txBody>
                  <a:tcPr marL="86140" marR="86140" marT="43069" marB="43069"/>
                </a:tc>
              </a:tr>
              <a:tr h="7978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Processor Options</a:t>
                      </a:r>
                      <a:endParaRPr lang="en-US" sz="800" b="1" baseline="30000" dirty="0" smtClean="0">
                        <a:solidFill>
                          <a:schemeClr val="tx1"/>
                        </a:solidFill>
                      </a:endParaRPr>
                    </a:p>
                  </a:txBody>
                  <a:tcPr marL="86140" marR="86140" marT="43069" marB="43069"/>
                </a:tc>
                <a:tc>
                  <a:txBody>
                    <a:bodyPr/>
                    <a:lstStyle/>
                    <a:p>
                      <a:r>
                        <a:rPr lang="en-US" sz="800" dirty="0" smtClean="0"/>
                        <a:t>8th Generation Intel® Core™ i3-8145U Processor (4MB Cache, up to 3.9 GHz)</a:t>
                      </a:r>
                    </a:p>
                    <a:p>
                      <a:r>
                        <a:rPr lang="en-US" sz="800" dirty="0" smtClean="0"/>
                        <a:t>8th Generation Intel® Core™ i5-8265U Processor (6MB Cache, up to 3.9 GHz)</a:t>
                      </a:r>
                    </a:p>
                    <a:p>
                      <a:r>
                        <a:rPr lang="en-US" sz="800" dirty="0" smtClean="0"/>
                        <a:t>8th Generation Intel® Core™ i7-8565U Processor (8MB Cache, up to 4.6 GHz)</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Operating System</a:t>
                      </a:r>
                      <a:r>
                        <a:rPr lang="en-US" sz="800" b="1" baseline="30000" dirty="0" smtClean="0">
                          <a:solidFill>
                            <a:schemeClr val="tx1"/>
                          </a:solidFill>
                          <a:latin typeface="+mn-lt"/>
                        </a:rPr>
                        <a:t>*</a:t>
                      </a:r>
                      <a:endParaRPr lang="en-US" sz="800" b="1" baseline="30000" dirty="0" smtClean="0">
                        <a:solidFill>
                          <a:schemeClr val="tx1"/>
                        </a:solidFill>
                      </a:endParaRPr>
                    </a:p>
                  </a:txBody>
                  <a:tcPr marL="86140" marR="86140" marT="43069" marB="43069"/>
                </a:tc>
                <a:tc>
                  <a:txBody>
                    <a:bodyPr/>
                    <a:lstStyle/>
                    <a:p>
                      <a:r>
                        <a:rPr lang="en-US" sz="800" dirty="0" smtClean="0"/>
                        <a:t>Windows® 10</a:t>
                      </a:r>
                    </a:p>
                    <a:p>
                      <a:r>
                        <a:rPr lang="en-US" sz="800" dirty="0" smtClean="0"/>
                        <a:t>Ubuntu </a:t>
                      </a:r>
                    </a:p>
                  </a:txBody>
                  <a:tcPr marL="86140" marR="86140" marT="43069" marB="43069"/>
                </a:tc>
              </a:tr>
              <a:tr h="61161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Graphics</a:t>
                      </a:r>
                      <a:endParaRPr lang="en-US" sz="800" b="1" baseline="30000" dirty="0" smtClean="0">
                        <a:solidFill>
                          <a:schemeClr val="tx1"/>
                        </a:solidFill>
                      </a:endParaRPr>
                    </a:p>
                  </a:txBody>
                  <a:tcPr marL="86140" marR="86140" marT="43069" marB="43069"/>
                </a:tc>
                <a:tc>
                  <a:txBody>
                    <a:bodyPr/>
                    <a:lstStyle/>
                    <a:p>
                      <a:r>
                        <a:rPr lang="en-US" sz="800" dirty="0" smtClean="0"/>
                        <a:t>Intel® UHD Graphics 620 with shared graphics memory</a:t>
                      </a:r>
                    </a:p>
                    <a:p>
                      <a:r>
                        <a:rPr lang="en-US" sz="800" dirty="0" smtClean="0"/>
                        <a:t>AMD Radeon™ 520 Graphics with 2G GDDR5 graphics memory</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Display</a:t>
                      </a:r>
                      <a:endParaRPr lang="en-US" sz="800" b="1" baseline="30000" dirty="0" smtClean="0">
                        <a:solidFill>
                          <a:schemeClr val="tx1"/>
                        </a:solidFill>
                      </a:endParaRPr>
                    </a:p>
                  </a:txBody>
                  <a:tcPr marL="86140" marR="86140" marT="43069" marB="43069"/>
                </a:tc>
                <a:tc>
                  <a:txBody>
                    <a:bodyPr/>
                    <a:lstStyle/>
                    <a:p>
                      <a:r>
                        <a:rPr lang="en-US" sz="800" dirty="0" smtClean="0"/>
                        <a:t>14.0-inch HD (1366 x 768) Anti-Glare LED-Backlit Non-touch Display</a:t>
                      </a:r>
                    </a:p>
                    <a:p>
                      <a:r>
                        <a:rPr lang="en-US" sz="800" dirty="0" smtClean="0"/>
                        <a:t>14.0-inch FHD (1920 x 1080) Anti-Glare LED Backlit Non-touch IPS Display</a:t>
                      </a:r>
                    </a:p>
                  </a:txBody>
                  <a:tcPr marL="86140" marR="86140" marT="43069" marB="43069"/>
                </a:tc>
              </a:tr>
              <a:tr h="161166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Memory Options</a:t>
                      </a:r>
                      <a:r>
                        <a:rPr lang="en-US" sz="800" b="1" baseline="30000" dirty="0" smtClean="0">
                          <a:solidFill>
                            <a:schemeClr val="tx1"/>
                          </a:solidFill>
                        </a:rPr>
                        <a:t>*</a:t>
                      </a:r>
                    </a:p>
                  </a:txBody>
                  <a:tcPr marL="86140" marR="86140" marT="43069" marB="43069"/>
                </a:tc>
                <a:tc>
                  <a:txBody>
                    <a:bodyPr/>
                    <a:lstStyle/>
                    <a:p>
                      <a:r>
                        <a:rPr lang="en-US" sz="800" smtClean="0"/>
                        <a:t>4GB, 4Gx1, DDR4, 2400MHz</a:t>
                      </a:r>
                    </a:p>
                    <a:p>
                      <a:r>
                        <a:rPr lang="en-US" sz="800" smtClean="0"/>
                        <a:t>8GB, 4Gx2, DDR4, 2400MHz</a:t>
                      </a:r>
                    </a:p>
                    <a:p>
                      <a:r>
                        <a:rPr lang="en-US" sz="800" smtClean="0"/>
                        <a:t>8GB, 8Gx1, DDR4, 2400MHz</a:t>
                      </a:r>
                    </a:p>
                    <a:p>
                      <a:r>
                        <a:rPr lang="en-US" sz="800" smtClean="0"/>
                        <a:t>12GB, 8Gx1 + 4Gx1, DDR4, 2400MHz</a:t>
                      </a:r>
                    </a:p>
                    <a:p>
                      <a:r>
                        <a:rPr lang="en-US" sz="800" smtClean="0"/>
                        <a:t>16GB, 8Gx2, DDR4, 2400MHz</a:t>
                      </a:r>
                    </a:p>
                    <a:p>
                      <a:r>
                        <a:rPr lang="en-US" sz="800" smtClean="0"/>
                        <a:t>16GB, 16Gx1, DDR4, 2400MHz</a:t>
                      </a:r>
                    </a:p>
                    <a:p>
                      <a:r>
                        <a:rPr lang="en-US" sz="800" smtClean="0"/>
                        <a:t>20GB Memory: 4GB, 4Gx1, DDR4 2400MHz</a:t>
                      </a:r>
                    </a:p>
                    <a:p>
                      <a:r>
                        <a:rPr lang="en-US" sz="800" smtClean="0"/>
                        <a:t>DRAM + 16GB Intel® Optane™ Memory</a:t>
                      </a:r>
                    </a:p>
                    <a:p>
                      <a:r>
                        <a:rPr lang="en-US" sz="800" smtClean="0"/>
                        <a:t>24GB Memory: 8GB, 8Gx1, DDR4 2400MHz</a:t>
                      </a:r>
                    </a:p>
                    <a:p>
                      <a:r>
                        <a:rPr lang="en-US" sz="800" smtClean="0"/>
                        <a:t>DRAM + 16GB Intel® Optane™ Memory</a:t>
                      </a:r>
                    </a:p>
                    <a:p>
                      <a:r>
                        <a:rPr lang="en-US" sz="800" smtClean="0"/>
                        <a:t>32GB Memory: 16GB, 16Gx1, DDR4 2400MHz DRAM + 16GB Intel® Optane™ Memory</a:t>
                      </a:r>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Storage Options</a:t>
                      </a:r>
                      <a:r>
                        <a:rPr lang="en-US" sz="800" b="1" baseline="30000" dirty="0" smtClean="0">
                          <a:solidFill>
                            <a:schemeClr val="tx1"/>
                          </a:solidFill>
                        </a:rPr>
                        <a:t>*</a:t>
                      </a:r>
                    </a:p>
                  </a:txBody>
                  <a:tcPr marL="86140" marR="86140" marT="43069" marB="43069"/>
                </a:tc>
                <a:tc>
                  <a:txBody>
                    <a:bodyPr/>
                    <a:lstStyle/>
                    <a:p>
                      <a:r>
                        <a:rPr lang="en-US" sz="800" dirty="0" smtClean="0"/>
                        <a:t>500GB/1T/2T 5400 rpm 2.5" SATA Hard Drive</a:t>
                      </a:r>
                    </a:p>
                    <a:p>
                      <a:r>
                        <a:rPr lang="en-US" sz="800" dirty="0" smtClean="0"/>
                        <a:t>500GB/1T 7200 rpm 2.5" SATA Hard Drive</a:t>
                      </a:r>
                    </a:p>
                    <a:p>
                      <a:r>
                        <a:rPr lang="en-US" sz="800" dirty="0" smtClean="0"/>
                        <a:t>128GB/256GB m.2 </a:t>
                      </a:r>
                      <a:r>
                        <a:rPr lang="en-US" sz="800" dirty="0" err="1" smtClean="0"/>
                        <a:t>PCIe</a:t>
                      </a:r>
                      <a:r>
                        <a:rPr lang="en-US" sz="800" dirty="0" smtClean="0"/>
                        <a:t> Solid State Drive</a:t>
                      </a:r>
                    </a:p>
                    <a:p>
                      <a:r>
                        <a:rPr lang="en-US" sz="800" dirty="0" smtClean="0"/>
                        <a:t>Dual drive </a:t>
                      </a:r>
                      <a:r>
                        <a:rPr lang="en-US" sz="800" dirty="0" err="1" smtClean="0"/>
                        <a:t>config</a:t>
                      </a:r>
                      <a:r>
                        <a:rPr lang="en-US" sz="800" dirty="0" smtClean="0"/>
                        <a:t> with up to 2TB 5400 rpm Hard Drive + up to 256GB SSD</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Ports, Slots &amp; Chassis</a:t>
                      </a:r>
                      <a:endParaRPr lang="en-US" sz="800" b="1" baseline="30000" dirty="0" smtClean="0">
                        <a:solidFill>
                          <a:schemeClr val="tx1"/>
                        </a:solidFill>
                      </a:endParaRPr>
                    </a:p>
                  </a:txBody>
                  <a:tcPr marL="86140" marR="86140" marT="43069" marB="43069"/>
                </a:tc>
                <a:tc>
                  <a:txBody>
                    <a:bodyPr/>
                    <a:lstStyle/>
                    <a:p>
                      <a:r>
                        <a:rPr lang="en-US" sz="800" dirty="0" smtClean="0"/>
                        <a:t>USB 3.1 Gen 1 (x2), USB2.0 (x1), HDMI 1.4b</a:t>
                      </a:r>
                    </a:p>
                    <a:p>
                      <a:r>
                        <a:rPr lang="en-US" sz="800" dirty="0" smtClean="0"/>
                        <a:t>SD Media Card Reader (SD, SDHC, SDXC)</a:t>
                      </a:r>
                    </a:p>
                    <a:p>
                      <a:r>
                        <a:rPr lang="en-US" sz="800" dirty="0" smtClean="0"/>
                        <a:t>RJ45 - 10/100Mbps</a:t>
                      </a:r>
                    </a:p>
                  </a:txBody>
                  <a:tcPr marL="86140" marR="86140" marT="43069" marB="43069"/>
                </a:tc>
              </a:tr>
              <a:tr h="56349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Input</a:t>
                      </a:r>
                      <a:endParaRPr lang="en-US" sz="800" b="1" baseline="30000" dirty="0" smtClean="0">
                        <a:solidFill>
                          <a:schemeClr val="tx1"/>
                        </a:solidFill>
                      </a:endParaRPr>
                    </a:p>
                  </a:txBody>
                  <a:tcPr marL="86140" marR="86140" marT="43069" marB="43069"/>
                </a:tc>
                <a:tc>
                  <a:txBody>
                    <a:bodyPr/>
                    <a:lstStyle/>
                    <a:p>
                      <a:r>
                        <a:rPr lang="en-US" sz="800" dirty="0" smtClean="0"/>
                        <a:t>Optional backlit, Standard full size spill-resistant keyboard</a:t>
                      </a:r>
                    </a:p>
                    <a:p>
                      <a:r>
                        <a:rPr lang="en-US" sz="800" dirty="0" smtClean="0"/>
                        <a:t>Multi-touch gesture-enabled precision touchpad with integrated scrolling </a:t>
                      </a:r>
                    </a:p>
                  </a:txBody>
                  <a:tcPr marL="86140" marR="86140" marT="43069" marB="43069"/>
                </a:tc>
              </a:tr>
              <a:tr h="265430">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Optical Drive Options</a:t>
                      </a:r>
                    </a:p>
                  </a:txBody>
                  <a:tcPr marL="86140" marR="86140" marT="43069" marB="43069"/>
                </a:tc>
                <a:tc>
                  <a:txBody>
                    <a:bodyPr/>
                    <a:lstStyle/>
                    <a:p>
                      <a:r>
                        <a:rPr lang="en-US" sz="800" dirty="0" smtClean="0"/>
                        <a:t>No Optical Drive </a:t>
                      </a:r>
                    </a:p>
                  </a:txBody>
                  <a:tcPr marL="86140" marR="86140" marT="43069" marB="43069"/>
                </a:tc>
              </a:tr>
            </a:tbl>
          </a:graphicData>
        </a:graphic>
      </p:graphicFrame>
      <p:graphicFrame>
        <p:nvGraphicFramePr>
          <p:cNvPr id="11" name="Table 10"/>
          <p:cNvGraphicFramePr>
            <a:graphicFrameLocks noGrp="1"/>
          </p:cNvGraphicFramePr>
          <p:nvPr>
            <p:extLst/>
          </p:nvPr>
        </p:nvGraphicFramePr>
        <p:xfrm>
          <a:off x="3975773" y="1392763"/>
          <a:ext cx="3239789" cy="5995751"/>
        </p:xfrm>
        <a:graphic>
          <a:graphicData uri="http://schemas.openxmlformats.org/drawingml/2006/table">
            <a:tbl>
              <a:tblPr firstRow="1" bandRow="1">
                <a:tableStyleId>{2D5ABB26-0587-4C30-8999-92F81FD0307C}</a:tableStyleId>
              </a:tblPr>
              <a:tblGrid>
                <a:gridCol w="914764"/>
                <a:gridCol w="2325025"/>
              </a:tblGrid>
              <a:tr h="255894">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Feature</a:t>
                      </a:r>
                    </a:p>
                  </a:txBody>
                  <a:tcPr marL="86140" marR="86140" marT="43069" marB="43069"/>
                </a:tc>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1100" b="1" cap="none" baseline="0" dirty="0" smtClean="0">
                          <a:solidFill>
                            <a:schemeClr val="tx1"/>
                          </a:solidFill>
                          <a:latin typeface="+mn-lt"/>
                        </a:rPr>
                        <a:t>Technical Specification</a:t>
                      </a:r>
                    </a:p>
                  </a:txBody>
                  <a:tcPr marL="86140" marR="86140" marT="43069" marB="43069"/>
                </a:tc>
              </a:tr>
              <a:tr h="555531">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Multimedia</a:t>
                      </a:r>
                      <a:endParaRPr lang="en-US" sz="800" b="1" baseline="30000" dirty="0" smtClean="0">
                        <a:solidFill>
                          <a:schemeClr val="tx1"/>
                        </a:solidFill>
                      </a:endParaRPr>
                    </a:p>
                  </a:txBody>
                  <a:tcPr marL="86140" marR="86140" marT="43069" marB="43069"/>
                </a:tc>
                <a:tc>
                  <a:txBody>
                    <a:bodyPr/>
                    <a:lstStyle/>
                    <a:p>
                      <a:r>
                        <a:rPr lang="en-US" sz="800" dirty="0" smtClean="0"/>
                        <a:t>2 tuned speakers with Waves </a:t>
                      </a:r>
                      <a:r>
                        <a:rPr lang="en-US" sz="800" dirty="0" err="1" smtClean="0"/>
                        <a:t>MaxxAudio</a:t>
                      </a:r>
                      <a:r>
                        <a:rPr lang="en-US" sz="800" dirty="0" smtClean="0"/>
                        <a:t>® Pro</a:t>
                      </a:r>
                    </a:p>
                    <a:p>
                      <a:r>
                        <a:rPr lang="en-US" sz="800" dirty="0" smtClean="0"/>
                        <a:t>1 combo headphone / microphone jack</a:t>
                      </a:r>
                    </a:p>
                    <a:p>
                      <a:r>
                        <a:rPr lang="en-US" sz="800" dirty="0" smtClean="0"/>
                        <a:t>Integrated widescreen HD (720p) Webcam with Single Digital Microphone </a:t>
                      </a:r>
                      <a:endParaRPr lang="en-US" sz="800" dirty="0"/>
                    </a:p>
                  </a:txBody>
                  <a:tcPr marL="86140" marR="86140" marT="43069" marB="43069"/>
                </a:tc>
              </a:tr>
              <a:tr h="67287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Connectivity Options</a:t>
                      </a:r>
                      <a:endParaRPr lang="en-US" sz="800" b="1" baseline="30000" dirty="0" smtClean="0">
                        <a:solidFill>
                          <a:schemeClr val="tx1"/>
                        </a:solidFill>
                      </a:endParaRPr>
                    </a:p>
                  </a:txBody>
                  <a:tcPr marL="86140" marR="86140" marT="43069" marB="43069"/>
                </a:tc>
                <a:tc>
                  <a:txBody>
                    <a:bodyPr/>
                    <a:lstStyle/>
                    <a:p>
                      <a:r>
                        <a:rPr lang="en-US" sz="800" dirty="0" smtClean="0"/>
                        <a:t>802.11bgn 1x1 </a:t>
                      </a:r>
                      <a:r>
                        <a:rPr lang="en-US" sz="800" dirty="0" err="1" smtClean="0"/>
                        <a:t>WiFi</a:t>
                      </a:r>
                      <a:r>
                        <a:rPr lang="en-US" sz="800" dirty="0" smtClean="0"/>
                        <a:t> &amp; BT 4.0</a:t>
                      </a:r>
                    </a:p>
                    <a:p>
                      <a:r>
                        <a:rPr lang="en-US" sz="800" dirty="0" smtClean="0"/>
                        <a:t>802.11ac 1x1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4.1</a:t>
                      </a:r>
                    </a:p>
                    <a:p>
                      <a:r>
                        <a:rPr lang="en-US" sz="800" dirty="0" smtClean="0"/>
                        <a:t>802.11ac 2x2 </a:t>
                      </a:r>
                      <a:r>
                        <a:rPr lang="en-US" sz="800" dirty="0" err="1" smtClean="0"/>
                        <a:t>WiFi</a:t>
                      </a:r>
                      <a:r>
                        <a:rPr lang="en-US" sz="800" dirty="0" smtClean="0"/>
                        <a:t> &amp; BT 5.0</a:t>
                      </a:r>
                    </a:p>
                    <a:p>
                      <a:r>
                        <a:rPr lang="en-US" sz="800" dirty="0" smtClean="0"/>
                        <a:t>802.11ac 1x1 </a:t>
                      </a:r>
                      <a:r>
                        <a:rPr lang="en-US" sz="800" dirty="0" err="1" smtClean="0"/>
                        <a:t>WiFi</a:t>
                      </a:r>
                      <a:r>
                        <a:rPr lang="en-US" sz="800" dirty="0" smtClean="0"/>
                        <a:t> &amp; BT 5.0</a:t>
                      </a:r>
                    </a:p>
                  </a:txBody>
                  <a:tcPr marL="86140" marR="86140" marT="43069" marB="43069"/>
                </a:tc>
              </a:tr>
              <a:tr h="322808">
                <a:tc>
                  <a:txBody>
                    <a:bodyPr/>
                    <a:lstStyle/>
                    <a:p>
                      <a:r>
                        <a:rPr lang="en-US" sz="800" b="1" dirty="0" smtClean="0">
                          <a:solidFill>
                            <a:schemeClr val="tx1"/>
                          </a:solidFill>
                          <a:latin typeface="+mn-lt"/>
                        </a:rPr>
                        <a:t>Battery Options</a:t>
                      </a:r>
                      <a:r>
                        <a:rPr lang="en-US" sz="800" b="1" baseline="30000" dirty="0" smtClean="0">
                          <a:solidFill>
                            <a:schemeClr val="tx1"/>
                          </a:solidFill>
                          <a:latin typeface="+mn-lt"/>
                        </a:rPr>
                        <a:t>*</a:t>
                      </a:r>
                      <a:endParaRPr lang="en-US" sz="800" b="1" baseline="30000" dirty="0">
                        <a:solidFill>
                          <a:schemeClr val="tx1"/>
                        </a:solidFill>
                      </a:endParaRPr>
                    </a:p>
                  </a:txBody>
                  <a:tcPr marL="86140" marR="86140" marT="43069" marB="43069"/>
                </a:tc>
                <a:tc>
                  <a:txBody>
                    <a:bodyPr/>
                    <a:lstStyle/>
                    <a:p>
                      <a:r>
                        <a:rPr lang="en-US" sz="800" dirty="0" smtClean="0"/>
                        <a:t>3-Cell 42WHr Battery (Integrated)</a:t>
                      </a:r>
                    </a:p>
                  </a:txBody>
                  <a:tcPr marL="86140" marR="86140" marT="43069" marB="43069"/>
                </a:tc>
              </a:tr>
              <a:tr h="32083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mn-lt"/>
                        </a:rPr>
                        <a:t>AC Adapter</a:t>
                      </a:r>
                      <a:endParaRPr lang="en-US" sz="800" b="1" baseline="30000" dirty="0" smtClean="0">
                        <a:solidFill>
                          <a:schemeClr val="tx1"/>
                        </a:solidFill>
                      </a:endParaRPr>
                    </a:p>
                  </a:txBody>
                  <a:tcPr marL="86140" marR="86140" marT="43069" marB="43069"/>
                </a:tc>
                <a:tc>
                  <a:txBody>
                    <a:bodyPr/>
                    <a:lstStyle/>
                    <a:p>
                      <a:r>
                        <a:rPr lang="en-US" sz="800" dirty="0" smtClean="0"/>
                        <a:t>45 Watt AC Adaptor</a:t>
                      </a:r>
                    </a:p>
                    <a:p>
                      <a:r>
                        <a:rPr lang="en-US" sz="800" dirty="0" smtClean="0"/>
                        <a:t>65 Watt AC Adaptor</a:t>
                      </a:r>
                    </a:p>
                  </a:txBody>
                  <a:tcPr marL="86140" marR="86140" marT="43069" marB="43069"/>
                </a:tc>
              </a:tr>
              <a:tr h="441142">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Dimensions &amp; Weight</a:t>
                      </a:r>
                      <a:r>
                        <a:rPr lang="en-US" sz="800" b="1" baseline="30000" dirty="0" smtClean="0">
                          <a:solidFill>
                            <a:schemeClr val="tx1"/>
                          </a:solidFill>
                        </a:rPr>
                        <a:t>*</a:t>
                      </a:r>
                    </a:p>
                  </a:txBody>
                  <a:tcPr marL="86140" marR="86140" marT="43069" marB="43069"/>
                </a:tc>
                <a:tc>
                  <a:txBody>
                    <a:bodyPr/>
                    <a:lstStyle/>
                    <a:p>
                      <a:r>
                        <a:rPr lang="en-US" sz="800" dirty="0" smtClean="0"/>
                        <a:t>H/W/D: 19.9 – 21.0 x 339.0 x 241.9 mm / 0.78” – 0.83” x 13.35” x 9.52”</a:t>
                      </a:r>
                    </a:p>
                    <a:p>
                      <a:r>
                        <a:rPr lang="en-US" sz="800" dirty="0" smtClean="0"/>
                        <a:t>Starting</a:t>
                      </a:r>
                      <a:r>
                        <a:rPr lang="en-US" sz="800" baseline="0" dirty="0" smtClean="0"/>
                        <a:t> Weight: </a:t>
                      </a:r>
                      <a:endParaRPr lang="en-US" sz="800" dirty="0"/>
                    </a:p>
                  </a:txBody>
                  <a:tcPr marL="86140" marR="86140" marT="43069" marB="43069"/>
                </a:tc>
              </a:tr>
              <a:tr h="272215">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Color</a:t>
                      </a:r>
                      <a:endParaRPr lang="en-US" sz="800" b="1" baseline="30000" dirty="0" smtClean="0">
                        <a:solidFill>
                          <a:schemeClr val="tx1"/>
                        </a:solidFill>
                      </a:endParaRPr>
                    </a:p>
                  </a:txBody>
                  <a:tcPr marL="86140" marR="86140" marT="43069" marB="43069"/>
                </a:tc>
                <a:tc>
                  <a:txBody>
                    <a:bodyPr/>
                    <a:lstStyle/>
                    <a:p>
                      <a:r>
                        <a:rPr lang="en-US" sz="800" dirty="0" smtClean="0"/>
                        <a:t>Black, Platinum Silver</a:t>
                      </a:r>
                    </a:p>
                  </a:txBody>
                  <a:tcPr marL="86140" marR="86140" marT="43069" marB="43069"/>
                </a:tc>
              </a:tr>
              <a:tr h="438183">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Security</a:t>
                      </a:r>
                      <a:endParaRPr lang="en-US" sz="800" b="1" baseline="30000" dirty="0" smtClean="0">
                        <a:solidFill>
                          <a:schemeClr val="tx1"/>
                        </a:solidFill>
                      </a:endParaRPr>
                    </a:p>
                  </a:txBody>
                  <a:tcPr marL="86140" marR="86140" marT="43069" marB="43069"/>
                </a:tc>
                <a:tc>
                  <a:txBody>
                    <a:bodyPr/>
                    <a:lstStyle/>
                    <a:p>
                      <a:r>
                        <a:rPr lang="en-US" sz="800" dirty="0" err="1" smtClean="0"/>
                        <a:t>FingerPrint</a:t>
                      </a:r>
                      <a:r>
                        <a:rPr lang="en-US" sz="800" dirty="0" smtClean="0"/>
                        <a:t> Reader with Windows Hello (Optional)</a:t>
                      </a:r>
                    </a:p>
                    <a:p>
                      <a:r>
                        <a:rPr lang="en-US" sz="800" dirty="0" smtClean="0"/>
                        <a:t>Wedge-shaped</a:t>
                      </a:r>
                      <a:r>
                        <a:rPr lang="en-US" sz="800" baseline="0" dirty="0" smtClean="0"/>
                        <a:t> lock slot</a:t>
                      </a:r>
                      <a:endParaRPr lang="en-US" sz="800" dirty="0" smtClean="0"/>
                    </a:p>
                  </a:txBody>
                  <a:tcPr marL="86140" marR="86140" marT="43069" marB="43069"/>
                </a:tc>
              </a:tr>
              <a:tr h="7695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Software</a:t>
                      </a:r>
                      <a:endParaRPr lang="en-US" sz="800" b="1" baseline="30000" dirty="0" smtClean="0">
                        <a:solidFill>
                          <a:schemeClr val="tx1"/>
                        </a:solidFill>
                      </a:endParaRPr>
                    </a:p>
                  </a:txBody>
                  <a:tcPr marL="86140" marR="86140" marT="43069" marB="43069"/>
                </a:tc>
                <a:tc>
                  <a:txBody>
                    <a:bodyPr/>
                    <a:lstStyle/>
                    <a:p>
                      <a:r>
                        <a:rPr lang="en-US" sz="800" dirty="0" err="1" smtClean="0"/>
                        <a:t>SmartByte</a:t>
                      </a:r>
                      <a:r>
                        <a:rPr lang="en-US" sz="800" dirty="0" smtClean="0"/>
                        <a:t> Network Optimization Solution, Dell Digital Delivery, Dell Recovery Environment, Support Assist, My Dell, </a:t>
                      </a:r>
                      <a:r>
                        <a:rPr lang="en-US" sz="800" dirty="0" err="1" smtClean="0"/>
                        <a:t>DropBox</a:t>
                      </a:r>
                      <a:r>
                        <a:rPr lang="en-US" sz="800" dirty="0" smtClean="0"/>
                        <a:t>, Microsoft® Office 2016 trial, McAfee LiveSafe (30Day), Dell Mobile Connect</a:t>
                      </a:r>
                      <a:endParaRPr lang="en-US" sz="800" dirty="0"/>
                    </a:p>
                  </a:txBody>
                  <a:tcPr marL="86140" marR="86140" marT="43069" marB="43069"/>
                </a:tc>
              </a:tr>
              <a:tr h="1259619">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Peripheral Ecosystem</a:t>
                      </a:r>
                      <a:endParaRPr lang="en-US" sz="800" b="1" baseline="30000" dirty="0" smtClean="0">
                        <a:solidFill>
                          <a:schemeClr val="tx1"/>
                        </a:solidFill>
                      </a:endParaRPr>
                    </a:p>
                  </a:txBody>
                  <a:tcPr marL="86140" marR="86140" marT="43069" marB="43069"/>
                </a:tc>
                <a:tc>
                  <a:txBody>
                    <a:bodyPr/>
                    <a:lstStyle/>
                    <a:p>
                      <a:r>
                        <a:rPr lang="en-US" sz="800" dirty="0" smtClean="0"/>
                        <a:t>Dell 23 Monitor – S2319H</a:t>
                      </a:r>
                    </a:p>
                    <a:p>
                      <a:r>
                        <a:rPr lang="en-US" sz="800" dirty="0" smtClean="0"/>
                        <a:t>Dell Urban 2.0 Backpack 15</a:t>
                      </a:r>
                    </a:p>
                    <a:p>
                      <a:r>
                        <a:rPr lang="en-US" sz="800" dirty="0" smtClean="0"/>
                        <a:t>Dell Wireless Mouse WM126</a:t>
                      </a:r>
                    </a:p>
                    <a:p>
                      <a:r>
                        <a:rPr lang="en-US" sz="800" dirty="0" smtClean="0"/>
                        <a:t>Dell External USB Slim DVD+/=RW Optical Drive DW316</a:t>
                      </a:r>
                    </a:p>
                    <a:p>
                      <a:r>
                        <a:rPr lang="en-US" sz="800" dirty="0" smtClean="0"/>
                        <a:t>Dell Performance USB Headset AE2</a:t>
                      </a:r>
                    </a:p>
                    <a:p>
                      <a:r>
                        <a:rPr lang="en-US" sz="800" dirty="0" smtClean="0"/>
                        <a:t>Dell Universal Dock- D6000 </a:t>
                      </a:r>
                    </a:p>
                    <a:p>
                      <a:r>
                        <a:rPr lang="en-US" sz="800" dirty="0" smtClean="0"/>
                        <a:t>Dell Docking Station – USB 3.0 (D3100)</a:t>
                      </a:r>
                    </a:p>
                    <a:p>
                      <a:endParaRPr lang="en-US" sz="800" dirty="0" smtClean="0"/>
                    </a:p>
                    <a:p>
                      <a:endParaRPr lang="en-US" sz="800" dirty="0"/>
                    </a:p>
                  </a:txBody>
                  <a:tcPr marL="86140" marR="86140" marT="43069" marB="43069"/>
                </a:tc>
              </a:tr>
              <a:tr h="559477">
                <a:tc>
                  <a:txBody>
                    <a:bodyPr/>
                    <a:lstStyle/>
                    <a:p>
                      <a:pPr marL="0" marR="0" lvl="0" indent="0" algn="l" defTabSz="1788201"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Regulatory and Environmental Compliance</a:t>
                      </a:r>
                      <a:endParaRPr lang="en-US" sz="800" b="1" baseline="30000" dirty="0" smtClean="0">
                        <a:solidFill>
                          <a:schemeClr val="tx1"/>
                        </a:solidFill>
                      </a:endParaRPr>
                    </a:p>
                  </a:txBody>
                  <a:tcPr marL="86140" marR="86140" marT="43069" marB="43069"/>
                </a:tc>
                <a:tc>
                  <a:txBody>
                    <a:bodyPr/>
                    <a:lstStyle/>
                    <a:p>
                      <a:r>
                        <a:rPr lang="en-US" sz="800" dirty="0" smtClean="0"/>
                        <a:t>ENERGY STAR 7.1</a:t>
                      </a:r>
                    </a:p>
                    <a:p>
                      <a:endParaRPr lang="en-US" sz="800" dirty="0"/>
                    </a:p>
                  </a:txBody>
                  <a:tcPr marL="86140" marR="86140" marT="43069" marB="43069"/>
                </a:tc>
              </a:tr>
            </a:tbl>
          </a:graphicData>
        </a:graphic>
      </p:graphicFrame>
      <p:cxnSp>
        <p:nvCxnSpPr>
          <p:cNvPr id="12" name="Straight Connector 11"/>
          <p:cNvCxnSpPr/>
          <p:nvPr/>
        </p:nvCxnSpPr>
        <p:spPr>
          <a:xfrm>
            <a:off x="3017175" y="1267795"/>
            <a:ext cx="1722806" cy="0"/>
          </a:xfrm>
          <a:prstGeom prst="line">
            <a:avLst/>
          </a:prstGeom>
          <a:ln w="19050" cmpd="sng">
            <a:solidFill>
              <a:srgbClr val="AAAAAA"/>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64138" y="8146313"/>
            <a:ext cx="7023268" cy="978729"/>
          </a:xfrm>
          <a:prstGeom prst="rect">
            <a:avLst/>
          </a:prstGeom>
        </p:spPr>
        <p:txBody>
          <a:bodyPr wrap="square">
            <a:spAutoFit/>
          </a:bodyPr>
          <a:lstStyle/>
          <a:p>
            <a:pPr>
              <a:buClr>
                <a:srgbClr val="444444"/>
              </a:buClr>
            </a:pPr>
            <a:r>
              <a:rPr lang="en-US" sz="640" b="1" dirty="0">
                <a:solidFill>
                  <a:srgbClr val="000000">
                    <a:lumMod val="75000"/>
                    <a:lumOff val="25000"/>
                  </a:srgbClr>
                </a:solidFill>
                <a:cs typeface="Arial" panose="020B0604020202020204" pitchFamily="34" charset="0"/>
              </a:rPr>
              <a:t>NOTES:</a:t>
            </a:r>
          </a:p>
          <a:p>
            <a:pPr indent="2992">
              <a:buClr>
                <a:srgbClr val="444444"/>
              </a:buClr>
            </a:pPr>
            <a:r>
              <a:rPr lang="en-US" sz="640" b="1" dirty="0">
                <a:solidFill>
                  <a:srgbClr val="000000">
                    <a:lumMod val="75000"/>
                    <a:lumOff val="25000"/>
                  </a:srgbClr>
                </a:solidFill>
                <a:cs typeface="Arial" panose="020B0604020202020204" pitchFamily="34" charset="0"/>
              </a:rPr>
              <a:t>Hard Drives: </a:t>
            </a:r>
            <a:r>
              <a:rPr lang="en-US" sz="640" dirty="0">
                <a:solidFill>
                  <a:srgbClr val="000000">
                    <a:lumMod val="75000"/>
                    <a:lumOff val="25000"/>
                  </a:srgbClr>
                </a:solidFill>
                <a:cs typeface="Arial" panose="020B0604020202020204" pitchFamily="34" charset="0"/>
              </a:rPr>
              <a:t>GB means 1 billion bytes and TB equals 1 trillion bytes; actual capacity varies with preloaded material and operating environment and will be less. </a:t>
            </a:r>
            <a:endParaRPr lang="en-US" sz="640" b="1" dirty="0">
              <a:solidFill>
                <a:srgbClr val="000000">
                  <a:lumMod val="75000"/>
                  <a:lumOff val="25000"/>
                </a:srgbClr>
              </a:solidFill>
              <a:cs typeface="Arial" panose="020B0604020202020204" pitchFamily="34" charset="0"/>
            </a:endParaRPr>
          </a:p>
          <a:p>
            <a:pPr indent="2992">
              <a:buClr>
                <a:srgbClr val="444444"/>
              </a:buClr>
            </a:pPr>
            <a:r>
              <a:rPr lang="en-US" sz="640" b="1" dirty="0">
                <a:solidFill>
                  <a:srgbClr val="000000">
                    <a:lumMod val="75000"/>
                    <a:lumOff val="25000"/>
                  </a:srgbClr>
                </a:solidFill>
                <a:cs typeface="Arial" panose="020B0604020202020204" pitchFamily="34" charset="0"/>
              </a:rPr>
              <a:t>Graphics &amp; System Memory</a:t>
            </a:r>
            <a:r>
              <a:rPr lang="en-US" sz="640" dirty="0">
                <a:solidFill>
                  <a:srgbClr val="000000">
                    <a:lumMod val="75000"/>
                    <a:lumOff val="25000"/>
                  </a:srgbClr>
                </a:solidFill>
                <a:cs typeface="Arial" panose="020B0604020202020204" pitchFamily="34" charset="0"/>
              </a:rPr>
              <a:t>: GB means 1 billion bytes and TB equals 1 trillion bytes; significant system memory may be used to support graphics,</a:t>
            </a:r>
          </a:p>
          <a:p>
            <a:pPr indent="2992">
              <a:buClr>
                <a:srgbClr val="444444"/>
              </a:buClr>
            </a:pPr>
            <a:r>
              <a:rPr lang="en-US" sz="640" dirty="0">
                <a:solidFill>
                  <a:srgbClr val="000000">
                    <a:lumMod val="75000"/>
                    <a:lumOff val="25000"/>
                  </a:srgbClr>
                </a:solidFill>
                <a:cs typeface="Arial" panose="020B0604020202020204" pitchFamily="34" charset="0"/>
              </a:rPr>
              <a:t>depending on system memory size and other factors.</a:t>
            </a:r>
          </a:p>
          <a:p>
            <a:pPr indent="2992">
              <a:buClr>
                <a:srgbClr val="444444"/>
              </a:buClr>
            </a:pPr>
            <a:r>
              <a:rPr lang="en-US" sz="640" b="1" dirty="0">
                <a:solidFill>
                  <a:srgbClr val="000000">
                    <a:lumMod val="75000"/>
                    <a:lumOff val="25000"/>
                  </a:srgbClr>
                </a:solidFill>
                <a:cs typeface="Arial" panose="020B0604020202020204" pitchFamily="34" charset="0"/>
              </a:rPr>
              <a:t>Battery life </a:t>
            </a:r>
            <a:r>
              <a:rPr lang="en-US" sz="640" dirty="0">
                <a:solidFill>
                  <a:srgbClr val="000000">
                    <a:lumMod val="75000"/>
                    <a:lumOff val="25000"/>
                  </a:srgbClr>
                </a:solidFill>
                <a:cs typeface="Arial" panose="020B0604020202020204" pitchFamily="34" charset="0"/>
              </a:rPr>
              <a:t>figures are based on testing using the Mobile Mark 2014 battery life benchmark test. For more information about this benchmark test, visit www.bapco.com. Test results should be used only to compare one product with another and are not a guarantee you will experience the same battery life. Battery life may be significantly less than the test results and varies depending on your product’s configuration, software, usage, operating conditions, power management settings and other factors. Maximum battery life will decrease with time and use.</a:t>
            </a:r>
          </a:p>
          <a:p>
            <a:pPr indent="2992">
              <a:buClr>
                <a:srgbClr val="444444"/>
              </a:buClr>
            </a:pPr>
            <a:r>
              <a:rPr lang="en-US" sz="640" b="1" dirty="0">
                <a:solidFill>
                  <a:srgbClr val="000000">
                    <a:lumMod val="75000"/>
                    <a:lumOff val="25000"/>
                  </a:srgbClr>
                </a:solidFill>
                <a:cs typeface="Arial" panose="020B0604020202020204" pitchFamily="34" charset="0"/>
              </a:rPr>
              <a:t>Watt Hour (</a:t>
            </a:r>
            <a:r>
              <a:rPr lang="en-US" sz="640" b="1" dirty="0" err="1">
                <a:solidFill>
                  <a:srgbClr val="000000">
                    <a:lumMod val="75000"/>
                    <a:lumOff val="25000"/>
                  </a:srgbClr>
                </a:solidFill>
                <a:cs typeface="Arial" panose="020B0604020202020204" pitchFamily="34" charset="0"/>
              </a:rPr>
              <a:t>WHr</a:t>
            </a:r>
            <a:r>
              <a:rPr lang="en-US" sz="640" b="1" dirty="0">
                <a:solidFill>
                  <a:srgbClr val="000000">
                    <a:lumMod val="75000"/>
                    <a:lumOff val="25000"/>
                  </a:srgbClr>
                </a:solidFill>
                <a:cs typeface="Arial" panose="020B0604020202020204" pitchFamily="34" charset="0"/>
              </a:rPr>
              <a:t>) - </a:t>
            </a:r>
            <a:r>
              <a:rPr lang="en-US" sz="640" dirty="0">
                <a:solidFill>
                  <a:srgbClr val="000000">
                    <a:lumMod val="75000"/>
                    <a:lumOff val="25000"/>
                  </a:srgbClr>
                </a:solidFill>
                <a:cs typeface="Arial" panose="020B0604020202020204" pitchFamily="34" charset="0"/>
              </a:rPr>
              <a:t>The stated Watt Hour (</a:t>
            </a:r>
            <a:r>
              <a:rPr lang="en-US" sz="640" dirty="0" err="1">
                <a:solidFill>
                  <a:srgbClr val="000000">
                    <a:lumMod val="75000"/>
                    <a:lumOff val="25000"/>
                  </a:srgbClr>
                </a:solidFill>
                <a:cs typeface="Arial" panose="020B0604020202020204" pitchFamily="34" charset="0"/>
              </a:rPr>
              <a:t>WHr</a:t>
            </a:r>
            <a:r>
              <a:rPr lang="en-US" sz="640" dirty="0">
                <a:solidFill>
                  <a:srgbClr val="000000">
                    <a:lumMod val="75000"/>
                    <a:lumOff val="25000"/>
                  </a:srgbClr>
                </a:solidFill>
                <a:cs typeface="Arial" panose="020B0604020202020204" pitchFamily="34" charset="0"/>
              </a:rPr>
              <a:t>) is not an indication of battery life. </a:t>
            </a:r>
          </a:p>
          <a:p>
            <a:pPr indent="2992">
              <a:buClr>
                <a:srgbClr val="444444"/>
              </a:buClr>
            </a:pPr>
            <a:r>
              <a:rPr lang="en-US" sz="640" b="1" dirty="0">
                <a:solidFill>
                  <a:srgbClr val="000000">
                    <a:lumMod val="75000"/>
                    <a:lumOff val="25000"/>
                  </a:srgbClr>
                </a:solidFill>
                <a:cs typeface="Arial" panose="020B0604020202020204" pitchFamily="34" charset="0"/>
              </a:rPr>
              <a:t>Notebook Weight:  </a:t>
            </a:r>
            <a:r>
              <a:rPr lang="en-US" sz="640" dirty="0">
                <a:solidFill>
                  <a:srgbClr val="000000">
                    <a:lumMod val="75000"/>
                    <a:lumOff val="25000"/>
                  </a:srgbClr>
                </a:solidFill>
                <a:cs typeface="Arial" panose="020B0604020202020204" pitchFamily="34" charset="0"/>
              </a:rPr>
              <a:t>Weights vary depending on configuration and manufacturing variability.</a:t>
            </a:r>
          </a:p>
        </p:txBody>
      </p:sp>
    </p:spTree>
    <p:extLst>
      <p:ext uri="{BB962C8B-B14F-4D97-AF65-F5344CB8AC3E}">
        <p14:creationId xmlns:p14="http://schemas.microsoft.com/office/powerpoint/2010/main" val="282648740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Reviewer Guide Template">
  <a:themeElements>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45720" tIns="45720" rIns="45720" bIns="45720" rtlCol="0" anchor="ctr">
        <a:noAutofit/>
      </a:bodyPr>
      <a:lstStyle>
        <a:defPPr algn="ctr">
          <a:lnSpc>
            <a:spcPct val="90000"/>
          </a:lnSpc>
          <a:spcBef>
            <a:spcPts val="0"/>
          </a:spcBef>
          <a:spcAft>
            <a:spcPts val="600"/>
          </a:spcAft>
          <a:defRPr sz="2000" dirty="0" smtClean="0">
            <a:solidFill>
              <a:schemeClr val="tx2"/>
            </a:solidFill>
            <a:latin typeface="+mn-lt"/>
          </a:defRPr>
        </a:defPPr>
      </a:lstStyle>
    </a:spDef>
    <a:txDef>
      <a:spPr>
        <a:noFill/>
      </a:spPr>
      <a:bodyPr wrap="square" rtlCol="0">
        <a:noAutofit/>
      </a:bodyPr>
      <a:lstStyle>
        <a:defPPr>
          <a:lnSpc>
            <a:spcPct val="90000"/>
          </a:lnSpc>
          <a:spcBef>
            <a:spcPts val="0"/>
          </a:spcBef>
          <a:spcAft>
            <a:spcPts val="600"/>
          </a:spcAft>
          <a:buClr>
            <a:schemeClr val="bg1"/>
          </a:buClr>
          <a:defRPr sz="2000" dirty="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viewer Guide Template">
  <a:themeElements>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45720" tIns="45720" rIns="45720" bIns="45720" rtlCol="0" anchor="ctr">
        <a:noAutofit/>
      </a:bodyPr>
      <a:lstStyle>
        <a:defPPr algn="ctr">
          <a:lnSpc>
            <a:spcPct val="90000"/>
          </a:lnSpc>
          <a:spcBef>
            <a:spcPts val="0"/>
          </a:spcBef>
          <a:spcAft>
            <a:spcPts val="600"/>
          </a:spcAft>
          <a:defRPr sz="2000" dirty="0" smtClean="0">
            <a:solidFill>
              <a:schemeClr val="tx2"/>
            </a:solidFill>
            <a:latin typeface="+mn-lt"/>
          </a:defRPr>
        </a:defPPr>
      </a:lstStyle>
    </a:spDef>
    <a:txDef>
      <a:spPr>
        <a:noFill/>
      </a:spPr>
      <a:bodyPr wrap="square" rtlCol="0">
        <a:noAutofit/>
      </a:bodyPr>
      <a:lstStyle>
        <a:defPPr>
          <a:lnSpc>
            <a:spcPct val="90000"/>
          </a:lnSpc>
          <a:spcBef>
            <a:spcPts val="0"/>
          </a:spcBef>
          <a:spcAft>
            <a:spcPts val="600"/>
          </a:spcAft>
          <a:buClr>
            <a:schemeClr val="bg1"/>
          </a:buClr>
          <a:defRPr sz="2000" dirty="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eviewer Guide Template">
  <a:themeElements>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45720" tIns="45720" rIns="45720" bIns="45720" rtlCol="0" anchor="ctr">
        <a:noAutofit/>
      </a:bodyPr>
      <a:lstStyle>
        <a:defPPr algn="ctr">
          <a:lnSpc>
            <a:spcPct val="90000"/>
          </a:lnSpc>
          <a:spcBef>
            <a:spcPts val="0"/>
          </a:spcBef>
          <a:spcAft>
            <a:spcPts val="600"/>
          </a:spcAft>
          <a:defRPr sz="2000" dirty="0" smtClean="0">
            <a:solidFill>
              <a:schemeClr val="tx2"/>
            </a:solidFill>
            <a:latin typeface="+mn-lt"/>
          </a:defRPr>
        </a:defPPr>
      </a:lstStyle>
    </a:spDef>
    <a:txDef>
      <a:spPr>
        <a:noFill/>
      </a:spPr>
      <a:bodyPr wrap="square" rtlCol="0">
        <a:noAutofit/>
      </a:bodyPr>
      <a:lstStyle>
        <a:defPPr>
          <a:lnSpc>
            <a:spcPct val="90000"/>
          </a:lnSpc>
          <a:spcBef>
            <a:spcPts val="0"/>
          </a:spcBef>
          <a:spcAft>
            <a:spcPts val="600"/>
          </a:spcAft>
          <a:buClr>
            <a:schemeClr val="bg1"/>
          </a:buClr>
          <a:defRPr sz="2000" dirty="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Reviewer Guide Template">
  <a:themeElements>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45720" tIns="45720" rIns="45720" bIns="45720" rtlCol="0" anchor="ctr">
        <a:noAutofit/>
      </a:bodyPr>
      <a:lstStyle>
        <a:defPPr algn="ctr">
          <a:lnSpc>
            <a:spcPct val="90000"/>
          </a:lnSpc>
          <a:spcBef>
            <a:spcPts val="0"/>
          </a:spcBef>
          <a:spcAft>
            <a:spcPts val="600"/>
          </a:spcAft>
          <a:defRPr sz="2000" dirty="0" smtClean="0">
            <a:solidFill>
              <a:schemeClr val="tx2"/>
            </a:solidFill>
            <a:latin typeface="+mn-lt"/>
          </a:defRPr>
        </a:defPPr>
      </a:lstStyle>
    </a:spDef>
    <a:txDef>
      <a:spPr>
        <a:noFill/>
      </a:spPr>
      <a:bodyPr wrap="square" rtlCol="0">
        <a:noAutofit/>
      </a:bodyPr>
      <a:lstStyle>
        <a:defPPr>
          <a:lnSpc>
            <a:spcPct val="90000"/>
          </a:lnSpc>
          <a:spcBef>
            <a:spcPts val="0"/>
          </a:spcBef>
          <a:spcAft>
            <a:spcPts val="600"/>
          </a:spcAft>
          <a:buClr>
            <a:schemeClr val="bg1"/>
          </a:buClr>
          <a:defRPr sz="2000" dirty="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B03A8FDB4E7243B99961371B9387A1" ma:contentTypeVersion="2" ma:contentTypeDescription="Create a new document." ma:contentTypeScope="" ma:versionID="50209679a1fda9678bdae558011af392">
  <xsd:schema xmlns:xsd="http://www.w3.org/2001/XMLSchema" xmlns:xs="http://www.w3.org/2001/XMLSchema" xmlns:p="http://schemas.microsoft.com/office/2006/metadata/properties" targetNamespace="http://schemas.microsoft.com/office/2006/metadata/properties" ma:root="true" ma:fieldsID="dcf24e562da6693c9ce5cc061685d4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22EE62-DEDB-45E3-92FD-693D92FCA7EB}">
  <ds:schemaRefs>
    <ds:schemaRef ds:uri="http://schemas.microsoft.com/sharepoint/v3/contenttype/forms"/>
  </ds:schemaRefs>
</ds:datastoreItem>
</file>

<file path=customXml/itemProps2.xml><?xml version="1.0" encoding="utf-8"?>
<ds:datastoreItem xmlns:ds="http://schemas.openxmlformats.org/officeDocument/2006/customXml" ds:itemID="{651AA81A-C9D3-479B-9280-26A314195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8EA712C-50F1-4936-913A-701C8489B7E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134138</TotalTime>
  <Words>11672</Words>
  <Application>Microsoft Office PowerPoint</Application>
  <PresentationFormat>Custom</PresentationFormat>
  <Paragraphs>1293</Paragraphs>
  <Slides>42</Slides>
  <Notes>34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42</vt:i4>
      </vt:variant>
    </vt:vector>
  </HeadingPairs>
  <TitlesOfParts>
    <vt:vector size="55" baseType="lpstr">
      <vt:lpstr>SimSun</vt:lpstr>
      <vt:lpstr>Arial</vt:lpstr>
      <vt:lpstr>Arial Black</vt:lpstr>
      <vt:lpstr>Calibri</vt:lpstr>
      <vt:lpstr>Museo For Dell</vt:lpstr>
      <vt:lpstr>Museo For Dell 300</vt:lpstr>
      <vt:lpstr>museo sans for dell</vt:lpstr>
      <vt:lpstr>museo sans for dell</vt:lpstr>
      <vt:lpstr>黑体</vt:lpstr>
      <vt:lpstr>Reviewer Guide Template</vt:lpstr>
      <vt:lpstr>1_Reviewer Guide Template</vt:lpstr>
      <vt:lpstr>2_Reviewer Guide Template</vt:lpstr>
      <vt:lpstr>3_Reviewer Guide Template</vt:lpstr>
      <vt:lpstr>PowerPoint Presentation</vt:lpstr>
      <vt:lpstr>Table of contents</vt:lpstr>
      <vt:lpstr>Inspiron brand</vt:lpstr>
      <vt:lpstr>Inspiron 14/15/17 3000  Feature Overview</vt:lpstr>
      <vt:lpstr>Inspiron 14/15/17 3000  Feature Overview</vt:lpstr>
      <vt:lpstr>Optional Inspiron accessories 14</vt:lpstr>
      <vt:lpstr>Optional Inspiron accessories 15</vt:lpstr>
      <vt:lpstr>Optional Inspiron accessories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Inspiron 14 3000 Battery Life Claims</vt:lpstr>
      <vt:lpstr>Inspiron 15 3000 Battery Life Claims</vt:lpstr>
      <vt:lpstr>Inspiron 17 3000 Battery Life Claims</vt:lpstr>
      <vt:lpstr>Inspiron 14, 15, 17 3000 Weight Claims</vt:lpstr>
      <vt:lpstr>Inspiron software</vt:lpstr>
      <vt:lpstr>Services for Inspiron</vt:lpstr>
      <vt:lpstr>Important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Inspiron 13/15/17 7000 2-in-1 Reviewer's Guide</dc:title>
  <dc:creator>Luibrand, Ryan</dc:creator>
  <cp:keywords>No Restrictions</cp:keywords>
  <cp:lastModifiedBy>Hawley, Jessica</cp:lastModifiedBy>
  <cp:revision>1326</cp:revision>
  <dcterms:created xsi:type="dcterms:W3CDTF">2014-03-03T20:42:06Z</dcterms:created>
  <dcterms:modified xsi:type="dcterms:W3CDTF">2018-12-19T03:50:40Z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e2a210d6-9b75-457b-a36f-1c28d5d279b0</vt:lpwstr>
  </property>
  <property fmtid="{D5CDD505-2E9C-101B-9397-08002B2CF9AE}" pid="3" name="ContentTypeId">
    <vt:lpwstr>0x0101005CB03A8FDB4E7243B99961371B9387A1</vt:lpwstr>
  </property>
  <property fmtid="{D5CDD505-2E9C-101B-9397-08002B2CF9AE}" pid="4" name="DellClassification">
    <vt:lpwstr>No Restrictions</vt:lpwstr>
  </property>
  <property fmtid="{D5CDD505-2E9C-101B-9397-08002B2CF9AE}" pid="5" name="DellSubLabels">
    <vt:lpwstr/>
  </property>
  <property fmtid="{D5CDD505-2E9C-101B-9397-08002B2CF9AE}" pid="6" name="Document Creator">
    <vt:lpwstr/>
  </property>
  <property fmtid="{D5CDD505-2E9C-101B-9397-08002B2CF9AE}" pid="7" name="Document Editor">
    <vt:lpwstr/>
  </property>
  <property fmtid="{D5CDD505-2E9C-101B-9397-08002B2CF9AE}" pid="8" name="Classification">
    <vt:lpwstr>No Restrictions</vt:lpwstr>
  </property>
  <property fmtid="{D5CDD505-2E9C-101B-9397-08002B2CF9AE}" pid="9" name="Sublabels">
    <vt:lpwstr/>
  </property>
</Properties>
</file>